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slideLayouts/slideLayout1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51" r:id="rId2"/>
    <p:sldMasterId id="2147483653" r:id="rId3"/>
  </p:sldMasterIdLst>
  <p:notesMasterIdLst>
    <p:notesMasterId r:id="rId24"/>
  </p:notesMasterIdLst>
  <p:sldIdLst>
    <p:sldId id="256" r:id="rId4"/>
    <p:sldId id="303" r:id="rId5"/>
    <p:sldId id="304" r:id="rId6"/>
    <p:sldId id="305" r:id="rId7"/>
    <p:sldId id="306" r:id="rId8"/>
    <p:sldId id="307" r:id="rId9"/>
    <p:sldId id="308" r:id="rId10"/>
    <p:sldId id="314" r:id="rId11"/>
    <p:sldId id="309" r:id="rId12"/>
    <p:sldId id="310" r:id="rId13"/>
    <p:sldId id="311" r:id="rId14"/>
    <p:sldId id="312" r:id="rId15"/>
    <p:sldId id="313" r:id="rId16"/>
    <p:sldId id="315" r:id="rId17"/>
    <p:sldId id="317" r:id="rId18"/>
    <p:sldId id="318" r:id="rId19"/>
    <p:sldId id="319" r:id="rId20"/>
    <p:sldId id="320" r:id="rId21"/>
    <p:sldId id="321" r:id="rId22"/>
    <p:sldId id="322" r:id="rId23"/>
  </p:sldIdLst>
  <p:sldSz cx="9144000" cy="5143500" type="screen16x9"/>
  <p:notesSz cx="6858000" cy="9144000"/>
  <p:embeddedFontLst>
    <p:embeddedFont>
      <p:font typeface="Cambria Math" panose="02040503050406030204" pitchFamily="18" charset="0"/>
      <p:regular r:id="rId25"/>
    </p:embeddedFont>
    <p:embeddedFont>
      <p:font typeface="맑은 고딕" panose="020B0503020000020004" pitchFamily="50" charset="-127"/>
      <p:regular r:id="rId26"/>
      <p:bold r:id="rId2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47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8DFBB"/>
    <a:srgbClr val="9AD3E9"/>
    <a:srgbClr val="F8B2A3"/>
    <a:srgbClr val="A4B4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94660"/>
  </p:normalViewPr>
  <p:slideViewPr>
    <p:cSldViewPr>
      <p:cViewPr varScale="1">
        <p:scale>
          <a:sx n="94" d="100"/>
          <a:sy n="94" d="100"/>
        </p:scale>
        <p:origin x="162" y="78"/>
      </p:cViewPr>
      <p:guideLst>
        <p:guide orient="horz" pos="1847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font" Target="fonts/font2.fntdata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font" Target="fonts/font1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font" Target="fonts/font3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FE4780-4742-4AF7-B9F6-29387D06C872}" type="datetimeFigureOut">
              <a:rPr lang="ko-KR" altLang="en-US" smtClean="0"/>
              <a:t>2021-06-18</a:t>
            </a:fld>
            <a:endParaRPr lang="ko-KR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20E160-F603-41F3-A192-DC95957721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14411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68198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90665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76367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01101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21002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16919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2179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06378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02429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4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923928" y="2643759"/>
            <a:ext cx="5220072" cy="1080120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sz="3600" dirty="0">
                <a:ea typeface="맑은 고딕" pitchFamily="50" charset="-127"/>
              </a:rPr>
              <a:t>FREE PPT TEMPLATES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923928" y="3723878"/>
            <a:ext cx="5219924" cy="504056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INSTERT THE TITLE OF YOUR </a:t>
            </a:r>
          </a:p>
          <a:p>
            <a:pPr lvl="0"/>
            <a:r>
              <a:rPr lang="en-US" altLang="ko-KR" dirty="0"/>
              <a:t>PRESENTATION HERE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1A55E6E-2890-481F-AE15-CDC79CD838DA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4" name="그림 3" descr="별, 노트북, 밤, 어두운이(가) 표시된 사진&#10;&#10;자동 생성된 설명">
            <a:extLst>
              <a:ext uri="{FF2B5EF4-FFF2-40B4-BE49-F238E27FC236}">
                <a16:creationId xmlns:a16="http://schemas.microsoft.com/office/drawing/2014/main" id="{0CF0CCBA-B15F-41A0-973D-7A82B337706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392" y="51470"/>
            <a:ext cx="991398" cy="991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7365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2771800" y="1404764"/>
            <a:ext cx="6372200" cy="302433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A6C3AF05-0B8F-485E-983F-1B40340199E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D183D1CC-DF98-45E3-B7CE-601603E40D0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2B75FB7-0578-4803-9742-A5F556AD9F01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93193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0" y="0"/>
            <a:ext cx="3059832" cy="219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6084000" y="2947500"/>
            <a:ext cx="3060000" cy="219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039255-9B8F-4462-A7FE-3E72045BAB9D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44796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528392" y="0"/>
            <a:ext cx="2123728" cy="32198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7020272" y="1923678"/>
            <a:ext cx="2123728" cy="32198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AAE106-F942-47F1-B65C-59B172E88EAA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02514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717858" y="1275606"/>
            <a:ext cx="2448545" cy="202405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3339542" y="1275606"/>
            <a:ext cx="2448273" cy="202405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4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5960954" y="1275606"/>
            <a:ext cx="2448273" cy="202405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DDA4CE02-F7F3-4BCD-B8DB-4DFD03965E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39A54B34-6F96-4E3E-B72E-E680E3CE271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777962-8117-49AD-9324-1D8E477D02BB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399713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D:\Fullppt\005-PNG이미지\모니터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2286" y="1275606"/>
            <a:ext cx="2923753" cy="2518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3" descr="D:\Fullppt\005-PNG이미지\모니터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646" y="1275606"/>
            <a:ext cx="2923753" cy="2518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582656" y="1374406"/>
            <a:ext cx="2700000" cy="15848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4820964" y="1374406"/>
            <a:ext cx="2736000" cy="15848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2F3CBFE9-6225-4EAB-9415-3558F6BE9A6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9E9189EF-3C10-45A2-8749-4187192ACE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85AF8D-9837-4185-AA5F-0E08674FE199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089407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onut 3"/>
          <p:cNvSpPr/>
          <p:nvPr userDrawn="1"/>
        </p:nvSpPr>
        <p:spPr>
          <a:xfrm>
            <a:off x="2847111" y="1179745"/>
            <a:ext cx="3401564" cy="3401564"/>
          </a:xfrm>
          <a:prstGeom prst="donut">
            <a:avLst>
              <a:gd name="adj" fmla="val 135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5" name="Picture 2" descr="D:\Fullppt\PNG이미지\핸드폰2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5225" y="1079005"/>
            <a:ext cx="3373328" cy="4085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566328" y="1217153"/>
            <a:ext cx="1945465" cy="300514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9B4F25E9-AA8C-4BD3-BF1F-56D20DF8DD5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40BDE80-4E1C-47DE-8168-381888FDC3F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0E8A3CB-0AB4-417C-9F8E-176DF4D3C840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920499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213800" y="2230378"/>
            <a:ext cx="4930200" cy="47357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213800" y="2703954"/>
            <a:ext cx="4930200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5" name="Picture 2" descr="E:\002-KIMS BUSINESS\007-02-Googleslidesppt\02-GSppt-Contents-Kim\20170215\03-abs\item01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39" y="3651870"/>
            <a:ext cx="1013895" cy="1016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E:\002-KIMS BUSINESS\007-02-Googleslidesppt\02-GSppt-Contents-Kim\20170215\03-abs\item01-png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6" y="950740"/>
            <a:ext cx="648072" cy="649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E:\002-KIMS BUSINESS\007-02-Googleslidesppt\02-GSppt-Contents-Kim\20170215\03-abs\item01-png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419818"/>
            <a:ext cx="442142" cy="443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E:\002-KIMS BUSINESS\007-02-Googleslidesppt\02-GSppt-Contents-Kim\20170215\03-abs\item01-png.png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0392" y="1779200"/>
            <a:ext cx="360040" cy="360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/>
          <p:cNvGrpSpPr/>
          <p:nvPr userDrawn="1"/>
        </p:nvGrpSpPr>
        <p:grpSpPr>
          <a:xfrm>
            <a:off x="1115616" y="1275607"/>
            <a:ext cx="2585656" cy="2592286"/>
            <a:chOff x="1115616" y="1275607"/>
            <a:chExt cx="2585656" cy="2592286"/>
          </a:xfrm>
        </p:grpSpPr>
        <p:pic>
          <p:nvPicPr>
            <p:cNvPr id="1026" name="Picture 2" descr="E:\002-KIMS BUSINESS\007-02-Googleslidesppt\02-GSppt-Contents-Kim\20170215\03-abs\item01-png.png"/>
            <p:cNvPicPr>
              <a:picLocks noChangeAspect="1" noChangeArrowheads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5616" y="1275607"/>
              <a:ext cx="2585656" cy="25922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Oval 1"/>
            <p:cNvSpPr/>
            <p:nvPr userDrawn="1"/>
          </p:nvSpPr>
          <p:spPr>
            <a:xfrm>
              <a:off x="1796376" y="1959682"/>
              <a:ext cx="1224136" cy="122413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63500" dist="38100" dir="18900000">
                <a:prstClr val="black">
                  <a:alpha val="29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27" name="Picture 3" descr="E:\002-KIMS BUSINESS\007-02-Googleslidesppt\02-GSppt-Contents-Kim\20170215\03-abs\item02-png.png"/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8344" y="3578808"/>
            <a:ext cx="1475656" cy="1592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3" descr="E:\002-KIMS BUSINESS\007-02-Googleslidesppt\02-GSppt-Contents-Kim\20170215\03-abs\item02-png.png"/>
          <p:cNvPicPr>
            <a:picLocks noChangeAspect="1" noChangeArrowheads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8226854" y="-51527"/>
            <a:ext cx="879830" cy="949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24B3F65-D174-473A-B9A3-7D405B29D5AA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82354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1707971">
            <a:off x="2873932" y="156273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527839">
            <a:off x="3005459" y="3443641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414606">
            <a:off x="1967897" y="2192112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162721" flipH="1">
            <a:off x="2110757" y="805096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864253" flipH="1">
            <a:off x="3934583" y="142673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164798">
            <a:off x="5618205" y="2384716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274931">
            <a:off x="5463157" y="736150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29549">
            <a:off x="4788024" y="3370715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/>
          <p:cNvGrpSpPr/>
          <p:nvPr userDrawn="1"/>
        </p:nvGrpSpPr>
        <p:grpSpPr>
          <a:xfrm>
            <a:off x="2254580" y="248388"/>
            <a:ext cx="4634840" cy="4646724"/>
            <a:chOff x="1115616" y="1275607"/>
            <a:chExt cx="2585656" cy="2592286"/>
          </a:xfrm>
        </p:grpSpPr>
        <p:pic>
          <p:nvPicPr>
            <p:cNvPr id="5" name="Picture 2" descr="E:\002-KIMS BUSINESS\007-02-Googleslidesppt\02-GSppt-Contents-Kim\20170215\03-abs\item01-png.png"/>
            <p:cNvPicPr>
              <a:picLocks noChangeAspect="1" noChangeArrowheads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5616" y="1275607"/>
              <a:ext cx="2585656" cy="25922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Oval 5"/>
            <p:cNvSpPr/>
            <p:nvPr userDrawn="1"/>
          </p:nvSpPr>
          <p:spPr>
            <a:xfrm>
              <a:off x="1595313" y="1758619"/>
              <a:ext cx="1626263" cy="162626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63500" dist="38100" dir="18900000">
                <a:prstClr val="black">
                  <a:alpha val="29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lt"/>
              </a:endParaRPr>
            </a:p>
          </p:txBody>
        </p:sp>
      </p:grp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03848" y="2101602"/>
            <a:ext cx="2736303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Thank you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203700" y="2677666"/>
            <a:ext cx="2736303" cy="43204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</a:t>
            </a:r>
          </a:p>
          <a:p>
            <a:pPr lvl="0"/>
            <a:r>
              <a:rPr lang="en-US" altLang="ko-KR" dirty="0"/>
              <a:t>of your subtitle Here</a:t>
            </a:r>
          </a:p>
        </p:txBody>
      </p:sp>
      <p:pic>
        <p:nvPicPr>
          <p:cNvPr id="2050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2860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E:\002-KIMS BUSINESS\007-02-Googleslidesppt\02-GSppt-Contents-Kim\20170215\03-abs\item02-png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0352" y="3624792"/>
            <a:ext cx="1407408" cy="1518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24771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C749EE9-2723-4B84-AFDB-858BDA36301B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41927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4A5F54F-2348-4473-82E1-BFE60E049C97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57120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2843808" y="377122"/>
            <a:ext cx="3456384" cy="3465247"/>
            <a:chOff x="1115616" y="1275607"/>
            <a:chExt cx="2585656" cy="2592286"/>
          </a:xfrm>
        </p:grpSpPr>
        <p:pic>
          <p:nvPicPr>
            <p:cNvPr id="5" name="Picture 2" descr="E:\002-KIMS BUSINESS\007-02-Googleslidesppt\02-GSppt-Contents-Kim\20170215\03-abs\item01-png.png"/>
            <p:cNvPicPr>
              <a:picLocks noChangeAspect="1" noChangeArrowheads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5616" y="1275607"/>
              <a:ext cx="2585656" cy="25922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Oval 5"/>
            <p:cNvSpPr/>
            <p:nvPr userDrawn="1"/>
          </p:nvSpPr>
          <p:spPr>
            <a:xfrm>
              <a:off x="1796376" y="1959682"/>
              <a:ext cx="1224136" cy="122413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63500" dist="38100" dir="18900000">
                <a:prstClr val="black">
                  <a:alpha val="29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829098" y="3829794"/>
            <a:ext cx="3456384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Welcome!!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828950" y="4443958"/>
            <a:ext cx="3456384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0746CEC-C010-40FB-A31C-D4A95DEE5115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62036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A9DE26D-6639-4546-96A5-E0EE2A312FF3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4093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C749EE9-2723-4B84-AFDB-858BDA36301B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9044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863568" y="1599822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2842131" y="1597374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4834733" y="1597374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6827011" y="1599822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Block Arc 1"/>
          <p:cNvSpPr/>
          <p:nvPr userDrawn="1"/>
        </p:nvSpPr>
        <p:spPr>
          <a:xfrm>
            <a:off x="683568" y="1419822"/>
            <a:ext cx="1800000" cy="1800000"/>
          </a:xfrm>
          <a:prstGeom prst="blockArc">
            <a:avLst>
              <a:gd name="adj1" fmla="val 10800000"/>
              <a:gd name="adj2" fmla="val 94979"/>
              <a:gd name="adj3" fmla="val 5402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Block Arc 11"/>
          <p:cNvSpPr/>
          <p:nvPr userDrawn="1"/>
        </p:nvSpPr>
        <p:spPr>
          <a:xfrm>
            <a:off x="2671382" y="1419822"/>
            <a:ext cx="1800000" cy="1800000"/>
          </a:xfrm>
          <a:prstGeom prst="blockArc">
            <a:avLst>
              <a:gd name="adj1" fmla="val 10800000"/>
              <a:gd name="adj2" fmla="val 94979"/>
              <a:gd name="adj3" fmla="val 540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Block Arc 12"/>
          <p:cNvSpPr/>
          <p:nvPr userDrawn="1"/>
        </p:nvSpPr>
        <p:spPr>
          <a:xfrm>
            <a:off x="4659196" y="1419822"/>
            <a:ext cx="1800000" cy="1800000"/>
          </a:xfrm>
          <a:prstGeom prst="blockArc">
            <a:avLst>
              <a:gd name="adj1" fmla="val 10800000"/>
              <a:gd name="adj2" fmla="val 94979"/>
              <a:gd name="adj3" fmla="val 540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Block Arc 13"/>
          <p:cNvSpPr/>
          <p:nvPr userDrawn="1"/>
        </p:nvSpPr>
        <p:spPr>
          <a:xfrm>
            <a:off x="6647011" y="1419822"/>
            <a:ext cx="1800000" cy="1800000"/>
          </a:xfrm>
          <a:prstGeom prst="blockArc">
            <a:avLst>
              <a:gd name="adj1" fmla="val 10800000"/>
              <a:gd name="adj2" fmla="val 94979"/>
              <a:gd name="adj3" fmla="val 5402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EDBECCA6-8618-46C3-A8D4-3B6399CCEF8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1D40A599-6D66-4DC9-82BB-52C171B56BB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133540-D188-4ED2-842B-34BCBF6015C8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4994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grpSp>
        <p:nvGrpSpPr>
          <p:cNvPr id="5" name="Group 4"/>
          <p:cNvGrpSpPr/>
          <p:nvPr userDrawn="1"/>
        </p:nvGrpSpPr>
        <p:grpSpPr>
          <a:xfrm>
            <a:off x="354008" y="1131589"/>
            <a:ext cx="2849840" cy="3649171"/>
            <a:chOff x="354008" y="1131589"/>
            <a:chExt cx="2849840" cy="3649171"/>
          </a:xfrm>
        </p:grpSpPr>
        <p:sp>
          <p:nvSpPr>
            <p:cNvPr id="6" name="Rounded Rectangle 5"/>
            <p:cNvSpPr/>
            <p:nvPr/>
          </p:nvSpPr>
          <p:spPr>
            <a:xfrm>
              <a:off x="354008" y="1131589"/>
              <a:ext cx="2849840" cy="3649171"/>
            </a:xfrm>
            <a:prstGeom prst="roundRect">
              <a:avLst>
                <a:gd name="adj" fmla="val 3968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531932" y="1347500"/>
              <a:ext cx="108520" cy="3240473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12" name="Half Frame 11"/>
            <p:cNvSpPr/>
            <p:nvPr/>
          </p:nvSpPr>
          <p:spPr>
            <a:xfrm rot="5400000">
              <a:off x="2592642" y="1238201"/>
              <a:ext cx="502331" cy="502331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32AA192-7133-43FD-AFD7-CCFE80BE754D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81822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5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6683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9" r:id="rId3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7555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2" r:id="rId3"/>
    <p:sldLayoutId id="2147483652" r:id="rId4"/>
    <p:sldLayoutId id="2147483661" r:id="rId5"/>
    <p:sldLayoutId id="2147483656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4710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/>
            <a:r>
              <a:rPr lang="en-US" altLang="ko-KR" sz="1800" dirty="0"/>
              <a:t>Learning</a:t>
            </a:r>
            <a:r>
              <a:rPr lang="ko-KR" altLang="en-US" sz="1800" dirty="0"/>
              <a:t> </a:t>
            </a:r>
            <a:r>
              <a:rPr lang="en-US" altLang="ko-KR" sz="1800" dirty="0"/>
              <a:t>from</a:t>
            </a:r>
            <a:r>
              <a:rPr lang="ko-KR" altLang="en-US" sz="1800" dirty="0"/>
              <a:t> </a:t>
            </a:r>
            <a:r>
              <a:rPr lang="en-US" altLang="ko-KR" sz="1800" dirty="0"/>
              <a:t>Multi-domain</a:t>
            </a:r>
            <a:r>
              <a:rPr lang="ko-KR" altLang="en-US" sz="1800" dirty="0"/>
              <a:t> </a:t>
            </a:r>
            <a:r>
              <a:rPr lang="en-US" altLang="ko-KR" sz="1800" dirty="0"/>
              <a:t>Artistic</a:t>
            </a:r>
            <a:r>
              <a:rPr lang="ko-KR" altLang="en-US" sz="1800" dirty="0"/>
              <a:t> </a:t>
            </a:r>
            <a:r>
              <a:rPr lang="en-US" altLang="ko-KR" sz="1800" dirty="0"/>
              <a:t>Images</a:t>
            </a:r>
            <a:r>
              <a:rPr lang="ko-KR" altLang="en-US" sz="1800" dirty="0"/>
              <a:t> </a:t>
            </a:r>
            <a:r>
              <a:rPr lang="en-US" altLang="ko-KR" sz="1800" dirty="0"/>
              <a:t>for</a:t>
            </a:r>
            <a:r>
              <a:rPr lang="ko-KR" altLang="en-US" sz="1800" dirty="0"/>
              <a:t> </a:t>
            </a:r>
            <a:r>
              <a:rPr lang="en-US" altLang="ko-KR" sz="1800" dirty="0"/>
              <a:t>Arbitrary</a:t>
            </a:r>
            <a:r>
              <a:rPr lang="ko-KR" altLang="en-US" sz="1800" dirty="0"/>
              <a:t> </a:t>
            </a:r>
            <a:r>
              <a:rPr lang="en-US" altLang="ko-KR" sz="1800" dirty="0"/>
              <a:t>Style</a:t>
            </a:r>
            <a:r>
              <a:rPr lang="ko-KR" altLang="en-US" sz="1800" dirty="0"/>
              <a:t> </a:t>
            </a:r>
            <a:r>
              <a:rPr lang="en-US" altLang="ko-KR" sz="1800" dirty="0"/>
              <a:t>Transfer</a:t>
            </a:r>
            <a:r>
              <a:rPr lang="ko-KR" altLang="en-US" sz="1800" dirty="0"/>
              <a:t> </a:t>
            </a:r>
            <a:r>
              <a:rPr lang="en-US" altLang="ko-KR" sz="1800" dirty="0"/>
              <a:t>(ACM 2019)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b="1" dirty="0" err="1"/>
              <a:t>Jongwook</a:t>
            </a:r>
            <a:r>
              <a:rPr lang="en-US" altLang="ko-KR" b="1" dirty="0"/>
              <a:t> Si (M.S Course)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b="1" dirty="0"/>
              <a:t>2021.06.18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650519" y="2738626"/>
            <a:ext cx="129393" cy="1440160"/>
            <a:chOff x="3424672" y="2643758"/>
            <a:chExt cx="283232" cy="1584176"/>
          </a:xfrm>
        </p:grpSpPr>
        <p:sp>
          <p:nvSpPr>
            <p:cNvPr id="7" name="Rectangle 6"/>
            <p:cNvSpPr/>
            <p:nvPr userDrawn="1"/>
          </p:nvSpPr>
          <p:spPr>
            <a:xfrm>
              <a:off x="3635896" y="2643758"/>
              <a:ext cx="72008" cy="158417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3565490" y="2643758"/>
              <a:ext cx="72007" cy="1584176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3495081" y="2643758"/>
              <a:ext cx="72007" cy="158417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Rectangle 9"/>
            <p:cNvSpPr/>
            <p:nvPr userDrawn="1"/>
          </p:nvSpPr>
          <p:spPr>
            <a:xfrm>
              <a:off x="3424672" y="2643758"/>
              <a:ext cx="72008" cy="158417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9718413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67494"/>
            <a:ext cx="9144000" cy="576064"/>
          </a:xfrm>
        </p:spPr>
        <p:txBody>
          <a:bodyPr/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바른고딕" panose="020B0603020101020101"/>
              </a:rPr>
              <a:t>Proposed Method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ea typeface="나눔바른고딕" panose="020B0603020101020101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CE33EAB-0AF8-418E-9245-239A2BF62117}"/>
                  </a:ext>
                </a:extLst>
              </p:cNvPr>
              <p:cNvSpPr txBox="1"/>
              <p:nvPr/>
            </p:nvSpPr>
            <p:spPr>
              <a:xfrm>
                <a:off x="287524" y="1342985"/>
                <a:ext cx="8856476" cy="27920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l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700" dirty="0">
                    <a:ea typeface="나눔바른고딕" panose="020B0603020101020101"/>
                  </a:rPr>
                  <a:t>Mask Module</a:t>
                </a:r>
              </a:p>
              <a:p>
                <a:pPr marL="540000" indent="-285750" algn="l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ko-KR" sz="1700" dirty="0">
                    <a:ea typeface="나눔바른고딕" panose="020B0603020101020101"/>
                  </a:rPr>
                  <a:t>Contain a few conv. Layers operated on the concatenation of x and y </a:t>
                </a:r>
              </a:p>
              <a:p>
                <a:pPr marL="540000" indent="-285750" algn="l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ko-KR" sz="1700" dirty="0">
                    <a:ea typeface="나눔바른고딕" panose="020B0603020101020101"/>
                  </a:rPr>
                  <a:t>Output is a spatial soft mask </a:t>
                </a:r>
                <a14:m>
                  <m:oMath xmlns:m="http://schemas.openxmlformats.org/officeDocument/2006/math">
                    <m:r>
                      <a:rPr lang="en-US" altLang="ko-KR" sz="1700" b="0" i="1" smtClean="0">
                        <a:latin typeface="Cambria Math" panose="02040503050406030204" pitchFamily="18" charset="0"/>
                        <a:ea typeface="나눔바른고딕" panose="020B0603020101020101"/>
                      </a:rPr>
                      <m:t>𝑀</m:t>
                    </m:r>
                    <m:d>
                      <m:dPr>
                        <m:ctrlPr>
                          <a:rPr lang="en-US" altLang="ko-KR" sz="1700" b="0" i="1" smtClean="0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</m:ctrlPr>
                      </m:dPr>
                      <m:e>
                        <m:r>
                          <a:rPr lang="en-US" altLang="ko-KR" sz="1700" b="0" i="1" smtClean="0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𝑥</m:t>
                        </m:r>
                        <m:r>
                          <a:rPr lang="en-US" altLang="ko-KR" sz="1700" b="0" i="1" smtClean="0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,</m:t>
                        </m:r>
                        <m:r>
                          <a:rPr lang="en-US" altLang="ko-KR" sz="1700" b="0" i="1" smtClean="0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𝑦</m:t>
                        </m:r>
                      </m:e>
                    </m:d>
                    <m:r>
                      <a:rPr lang="en-US" altLang="ko-KR" sz="17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ko-KR" sz="17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ko-KR" sz="17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7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−1,1</m:t>
                            </m:r>
                          </m:e>
                        </m:d>
                      </m:e>
                      <m:sup>
                        <m:r>
                          <a:rPr lang="en-US" altLang="ko-KR" sz="17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altLang="ko-KR" sz="17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ko-KR" sz="17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  <m:r>
                          <a:rPr lang="en-US" altLang="ko-KR" sz="17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ko-KR" sz="17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  <m:r>
                          <a:rPr lang="en-US" altLang="ko-KR" sz="17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ko-KR" sz="17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</m:sup>
                    </m:sSup>
                  </m:oMath>
                </a14:m>
                <a:endParaRPr lang="en-US" altLang="ko-KR" sz="1700" dirty="0">
                  <a:ea typeface="나눔바른고딕" panose="020B0603020101020101"/>
                </a:endParaRPr>
              </a:p>
              <a:p>
                <a:pPr marL="540000" indent="-285750" algn="l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ko-KR" sz="1700" dirty="0">
                    <a:ea typeface="나눔바른고딕" panose="020B0603020101020101"/>
                  </a:rPr>
                  <a:t>Be used to control stylization level by linearly combine the </a:t>
                </a:r>
                <a:r>
                  <a:rPr lang="en-US" altLang="ko-KR" sz="1700" dirty="0" err="1">
                    <a:ea typeface="나눔바른고딕" panose="020B0603020101020101"/>
                  </a:rPr>
                  <a:t>AdaIN</a:t>
                </a:r>
                <a:r>
                  <a:rPr lang="en-US" altLang="ko-KR" sz="1700" dirty="0">
                    <a:ea typeface="나눔바른고딕" panose="020B0603020101020101"/>
                  </a:rPr>
                  <a:t> feature </a:t>
                </a:r>
                <a14:m>
                  <m:oMath xmlns:m="http://schemas.openxmlformats.org/officeDocument/2006/math">
                    <m:r>
                      <a:rPr lang="en-US" altLang="ko-KR" sz="1700" b="0" i="1" smtClean="0">
                        <a:latin typeface="Cambria Math" panose="02040503050406030204" pitchFamily="18" charset="0"/>
                        <a:ea typeface="나눔바른고딕" panose="020B0603020101020101"/>
                      </a:rPr>
                      <m:t>𝐴</m:t>
                    </m:r>
                    <m:r>
                      <a:rPr lang="en-US" altLang="ko-KR" sz="1700" b="0" i="1" smtClean="0">
                        <a:latin typeface="Cambria Math" panose="02040503050406030204" pitchFamily="18" charset="0"/>
                        <a:ea typeface="나눔바른고딕" panose="020B0603020101020101"/>
                      </a:rPr>
                      <m:t>(</m:t>
                    </m:r>
                    <m:r>
                      <a:rPr lang="en-US" altLang="ko-KR" sz="1700" b="0" i="1" smtClean="0">
                        <a:latin typeface="Cambria Math" panose="02040503050406030204" pitchFamily="18" charset="0"/>
                        <a:ea typeface="나눔바른고딕" panose="020B0603020101020101"/>
                      </a:rPr>
                      <m:t>𝑥</m:t>
                    </m:r>
                    <m:r>
                      <a:rPr lang="en-US" altLang="ko-KR" sz="1700" b="0" i="1" smtClean="0">
                        <a:latin typeface="Cambria Math" panose="02040503050406030204" pitchFamily="18" charset="0"/>
                        <a:ea typeface="나눔바른고딕" panose="020B0603020101020101"/>
                      </a:rPr>
                      <m:t>,</m:t>
                    </m:r>
                    <m:r>
                      <a:rPr lang="en-US" altLang="ko-KR" sz="1700" b="0" i="1" smtClean="0">
                        <a:latin typeface="Cambria Math" panose="02040503050406030204" pitchFamily="18" charset="0"/>
                        <a:ea typeface="나눔바른고딕" panose="020B0603020101020101"/>
                      </a:rPr>
                      <m:t>𝑦</m:t>
                    </m:r>
                    <m:r>
                      <a:rPr lang="en-US" altLang="ko-KR" sz="1700" b="0" i="1" smtClean="0">
                        <a:latin typeface="Cambria Math" panose="02040503050406030204" pitchFamily="18" charset="0"/>
                        <a:ea typeface="나눔바른고딕" panose="020B0603020101020101"/>
                      </a:rPr>
                      <m:t>)</m:t>
                    </m:r>
                  </m:oMath>
                </a14:m>
                <a:r>
                  <a:rPr lang="en-US" altLang="ko-KR" sz="1700" dirty="0">
                    <a:ea typeface="나눔바른고딕" panose="020B0603020101020101"/>
                  </a:rPr>
                  <a:t> and the original content feature </a:t>
                </a:r>
                <a14:m>
                  <m:oMath xmlns:m="http://schemas.openxmlformats.org/officeDocument/2006/math">
                    <m:r>
                      <a:rPr lang="en-US" altLang="ko-KR" sz="1700" b="0" i="1" smtClean="0">
                        <a:latin typeface="Cambria Math" panose="02040503050406030204" pitchFamily="18" charset="0"/>
                        <a:ea typeface="나눔바른고딕" panose="020B0603020101020101"/>
                      </a:rPr>
                      <m:t>𝑠</m:t>
                    </m:r>
                  </m:oMath>
                </a14:m>
                <a:endParaRPr lang="en-US" altLang="ko-KR" sz="1700" dirty="0">
                  <a:ea typeface="나눔바른고딕" panose="020B0603020101020101"/>
                </a:endParaRPr>
              </a:p>
              <a:p>
                <a:pPr marL="540000" indent="-285750" algn="l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endParaRPr lang="en-US" altLang="ko-KR" sz="1700" dirty="0">
                  <a:ea typeface="나눔바른고딕" panose="020B0603020101020101"/>
                </a:endParaRPr>
              </a:p>
              <a:p>
                <a:pPr marL="540000" indent="-285750" algn="l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ko-KR" sz="1700" b="0" i="1" smtClean="0">
                        <a:latin typeface="Cambria Math" panose="02040503050406030204" pitchFamily="18" charset="0"/>
                        <a:ea typeface="나눔바른고딕" panose="020B0603020101020101"/>
                      </a:rPr>
                      <m:t>𝑧</m:t>
                    </m:r>
                    <m:r>
                      <a:rPr lang="en-US" altLang="ko-KR" sz="1700" b="0" i="1" smtClean="0">
                        <a:latin typeface="Cambria Math" panose="02040503050406030204" pitchFamily="18" charset="0"/>
                        <a:ea typeface="나눔바른고딕" panose="020B0603020101020101"/>
                      </a:rPr>
                      <m:t>=</m:t>
                    </m:r>
                    <m:r>
                      <a:rPr lang="en-US" altLang="ko-KR" sz="1700" b="0" i="1" smtClean="0">
                        <a:latin typeface="Cambria Math" panose="02040503050406030204" pitchFamily="18" charset="0"/>
                        <a:ea typeface="나눔바른고딕" panose="020B0603020101020101"/>
                      </a:rPr>
                      <m:t>𝑀</m:t>
                    </m:r>
                    <m:d>
                      <m:dPr>
                        <m:ctrlPr>
                          <a:rPr lang="en-US" altLang="ko-KR" sz="1700" b="0" i="1" smtClean="0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</m:ctrlPr>
                      </m:dPr>
                      <m:e>
                        <m:r>
                          <a:rPr lang="en-US" altLang="ko-KR" sz="1700" b="0" i="1" smtClean="0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𝑥</m:t>
                        </m:r>
                        <m:r>
                          <a:rPr lang="en-US" altLang="ko-KR" sz="1700" b="0" i="1" smtClean="0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,</m:t>
                        </m:r>
                        <m:r>
                          <a:rPr lang="en-US" altLang="ko-KR" sz="1700" b="0" i="1" smtClean="0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𝑦</m:t>
                        </m:r>
                      </m:e>
                    </m:d>
                    <m:r>
                      <a:rPr lang="en-US" altLang="ko-KR" sz="17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ko-KR" sz="17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altLang="ko-KR" sz="17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+(1−</m:t>
                    </m:r>
                    <m:r>
                      <a:rPr lang="en-US" altLang="ko-KR" sz="17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</m:t>
                    </m:r>
                    <m:r>
                      <a:rPr lang="en-US" altLang="ko-KR" sz="17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ko-KR" sz="17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altLang="ko-KR" sz="17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altLang="ko-KR" sz="17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altLang="ko-KR" sz="17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))×</m:t>
                    </m:r>
                    <m:r>
                      <a:rPr lang="en-US" altLang="ko-KR" sz="17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altLang="ko-KR" sz="17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ko-KR" sz="17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altLang="ko-KR" sz="17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altLang="ko-KR" sz="17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altLang="ko-KR" sz="17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sz="1700" dirty="0">
                  <a:ea typeface="나눔바른고딕" panose="020B0603020101020101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CE33EAB-0AF8-418E-9245-239A2BF621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524" y="1342985"/>
                <a:ext cx="8856476" cy="2792046"/>
              </a:xfrm>
              <a:prstGeom prst="rect">
                <a:avLst/>
              </a:prstGeom>
              <a:blipFill>
                <a:blip r:embed="rId2"/>
                <a:stretch>
                  <a:fillRect l="-344" r="-138" b="-152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CF83DA97-04C1-4332-9BB3-CE8FC467AAB8}"/>
              </a:ext>
            </a:extLst>
          </p:cNvPr>
          <p:cNvSpPr txBox="1"/>
          <p:nvPr/>
        </p:nvSpPr>
        <p:spPr>
          <a:xfrm>
            <a:off x="0" y="829171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ea typeface="나눔바른고딕" panose="020B0603020101020101" pitchFamily="50" charset="-127"/>
              </a:rPr>
              <a:t>Network architecture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84398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67494"/>
            <a:ext cx="9144000" cy="576064"/>
          </a:xfrm>
        </p:spPr>
        <p:txBody>
          <a:bodyPr/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바른고딕" panose="020B0603020101020101"/>
              </a:rPr>
              <a:t>Proposed Method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ea typeface="나눔바른고딕" panose="020B0603020101020101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E33EAB-0AF8-418E-9245-239A2BF62117}"/>
              </a:ext>
            </a:extLst>
          </p:cNvPr>
          <p:cNvSpPr txBox="1"/>
          <p:nvPr/>
        </p:nvSpPr>
        <p:spPr>
          <a:xfrm>
            <a:off x="287524" y="1342985"/>
            <a:ext cx="8856476" cy="20059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700" dirty="0">
                <a:ea typeface="나눔바른고딕" panose="020B0603020101020101"/>
              </a:rPr>
              <a:t>Discriminator</a:t>
            </a:r>
          </a:p>
          <a:p>
            <a:pPr marL="540000" indent="-28575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700" dirty="0">
                <a:ea typeface="나눔바른고딕" panose="020B0603020101020101"/>
              </a:rPr>
              <a:t>To handle the multi-domain image s for arbitrary style transfer, discriminator is conditioned on the style category labels</a:t>
            </a:r>
          </a:p>
          <a:p>
            <a:pPr marL="540000" indent="-28575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700" dirty="0">
                <a:ea typeface="나눔바른고딕" panose="020B0603020101020101"/>
              </a:rPr>
              <a:t>Predict the style category and distinguish the real image and fake image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700" dirty="0">
              <a:ea typeface="나눔바른고딕" panose="020B0603020101020101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83DA97-04C1-4332-9BB3-CE8FC467AAB8}"/>
              </a:ext>
            </a:extLst>
          </p:cNvPr>
          <p:cNvSpPr txBox="1"/>
          <p:nvPr/>
        </p:nvSpPr>
        <p:spPr>
          <a:xfrm>
            <a:off x="0" y="829171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ea typeface="나눔바른고딕" panose="020B0603020101020101" pitchFamily="50" charset="-127"/>
              </a:rPr>
              <a:t>Network architecture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2417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67494"/>
            <a:ext cx="9144000" cy="576064"/>
          </a:xfrm>
        </p:spPr>
        <p:txBody>
          <a:bodyPr/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바른고딕" panose="020B0603020101020101"/>
              </a:rPr>
              <a:t>Proposed Method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ea typeface="나눔바른고딕" panose="020B0603020101020101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CE33EAB-0AF8-418E-9245-239A2BF62117}"/>
                  </a:ext>
                </a:extLst>
              </p:cNvPr>
              <p:cNvSpPr txBox="1"/>
              <p:nvPr/>
            </p:nvSpPr>
            <p:spPr>
              <a:xfrm>
                <a:off x="287524" y="1342985"/>
                <a:ext cx="8856476" cy="24411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l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700" dirty="0">
                    <a:ea typeface="나눔바른고딕" panose="020B0603020101020101"/>
                  </a:rPr>
                  <a:t>Generator module (Continued)</a:t>
                </a:r>
              </a:p>
              <a:p>
                <a:pPr marL="540000" indent="-285750" algn="l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ko-KR" sz="1700" b="0" dirty="0">
                    <a:ea typeface="나눔바른고딕" panose="020B0603020101020101"/>
                  </a:rPr>
                  <a:t>Be updated by minimizing the loss combined of …</a:t>
                </a:r>
                <a:endParaRPr lang="en-US" altLang="ko-KR" sz="1700" b="0" dirty="0">
                  <a:ea typeface="Cambria Math" panose="02040503050406030204" pitchFamily="18" charset="0"/>
                </a:endParaRPr>
              </a:p>
              <a:p>
                <a:pPr marL="540000" indent="-28575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ko-KR" sz="1700" dirty="0">
                    <a:ea typeface="나눔바른고딕" panose="020B0603020101020101"/>
                  </a:rPr>
                  <a:t>Denote the feature map of </a:t>
                </a:r>
                <a14:m>
                  <m:oMath xmlns:m="http://schemas.openxmlformats.org/officeDocument/2006/math">
                    <m:r>
                      <a:rPr lang="en-US" altLang="ko-KR" sz="1700" i="1">
                        <a:latin typeface="Cambria Math" panose="02040503050406030204" pitchFamily="18" charset="0"/>
                        <a:ea typeface="나눔바른고딕" panose="020B0603020101020101"/>
                      </a:rPr>
                      <m:t>𝑙</m:t>
                    </m:r>
                  </m:oMath>
                </a14:m>
                <a:r>
                  <a:rPr lang="en-US" altLang="ko-KR" sz="1700" dirty="0">
                    <a:ea typeface="나눔바른고딕" panose="020B0603020101020101"/>
                  </a:rPr>
                  <a:t>-</a:t>
                </a:r>
                <a:r>
                  <a:rPr lang="en-US" altLang="ko-KR" sz="1700" dirty="0" err="1">
                    <a:ea typeface="나눔바른고딕" panose="020B0603020101020101"/>
                  </a:rPr>
                  <a:t>th</a:t>
                </a:r>
                <a:r>
                  <a:rPr lang="en-US" altLang="ko-KR" sz="1700" dirty="0">
                    <a:ea typeface="나눔바른고딕" panose="020B0603020101020101"/>
                  </a:rPr>
                  <a:t> lth layer in encoder as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700" i="1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</m:ctrlPr>
                      </m:sSupPr>
                      <m:e>
                        <m:r>
                          <a:rPr lang="en-US" altLang="ko-KR" sz="1700" i="1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𝑥</m:t>
                        </m:r>
                      </m:e>
                      <m:sup>
                        <m:r>
                          <a:rPr lang="en-US" altLang="ko-KR" sz="1700" i="1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(</m:t>
                        </m:r>
                        <m:r>
                          <a:rPr lang="en-US" altLang="ko-KR" sz="1700" i="1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𝑙</m:t>
                        </m:r>
                        <m:r>
                          <a:rPr lang="en-US" altLang="ko-KR" sz="1700" i="1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)</m:t>
                        </m:r>
                      </m:sup>
                    </m:sSup>
                    <m:r>
                      <a:rPr lang="en-US" altLang="ko-KR" sz="1700" i="1">
                        <a:latin typeface="Cambria Math" panose="02040503050406030204" pitchFamily="18" charset="0"/>
                        <a:ea typeface="나눔바른고딕" panose="020B0603020101020101"/>
                      </a:rPr>
                      <m:t>,</m:t>
                    </m:r>
                    <m:sSup>
                      <m:sSupPr>
                        <m:ctrlPr>
                          <a:rPr lang="en-US" altLang="ko-KR" sz="1700" i="1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</m:ctrlPr>
                      </m:sSupPr>
                      <m:e>
                        <m:r>
                          <a:rPr lang="en-US" altLang="ko-KR" sz="1700" i="1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𝑦</m:t>
                        </m:r>
                      </m:e>
                      <m:sup>
                        <m:r>
                          <a:rPr lang="en-US" altLang="ko-KR" sz="1700" i="1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(</m:t>
                        </m:r>
                        <m:r>
                          <a:rPr lang="en-US" altLang="ko-KR" sz="1700" i="1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𝑙</m:t>
                        </m:r>
                        <m:r>
                          <a:rPr lang="en-US" altLang="ko-KR" sz="1700" i="1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)</m:t>
                        </m:r>
                      </m:sup>
                    </m:sSup>
                  </m:oMath>
                </a14:m>
                <a:endParaRPr lang="en-US" altLang="ko-KR" sz="1700" dirty="0">
                  <a:ea typeface="나눔바른고딕" panose="020B0603020101020101"/>
                </a:endParaRPr>
              </a:p>
              <a:p>
                <a:pPr marL="540000" indent="-28575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ko-KR" sz="1700" dirty="0">
                    <a:ea typeface="나눔바른고딕" panose="020B0603020101020101"/>
                  </a:rPr>
                  <a:t>Input content and style images as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700" i="1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</m:ctrlPr>
                      </m:sSupPr>
                      <m:e>
                        <m:r>
                          <a:rPr lang="en-US" altLang="ko-KR" sz="1700" i="1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𝑥</m:t>
                        </m:r>
                      </m:e>
                      <m:sup>
                        <m:r>
                          <a:rPr lang="en-US" altLang="ko-KR" sz="1700" i="1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(0)</m:t>
                        </m:r>
                      </m:sup>
                    </m:sSup>
                    <m:r>
                      <a:rPr lang="en-US" altLang="ko-KR" sz="1700" i="1">
                        <a:latin typeface="Cambria Math" panose="02040503050406030204" pitchFamily="18" charset="0"/>
                        <a:ea typeface="나눔바른고딕" panose="020B0603020101020101"/>
                      </a:rPr>
                      <m:t>,</m:t>
                    </m:r>
                    <m:sSup>
                      <m:sSupPr>
                        <m:ctrlPr>
                          <a:rPr lang="en-US" altLang="ko-KR" sz="1700" i="1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</m:ctrlPr>
                      </m:sSupPr>
                      <m:e>
                        <m:r>
                          <a:rPr lang="en-US" altLang="ko-KR" sz="1700" i="1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𝑦</m:t>
                        </m:r>
                      </m:e>
                      <m:sup>
                        <m:r>
                          <a:rPr lang="en-US" altLang="ko-KR" sz="1700" i="1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(0)</m:t>
                        </m:r>
                      </m:sup>
                    </m:sSup>
                  </m:oMath>
                </a14:m>
                <a:r>
                  <a:rPr lang="en-US" altLang="ko-KR" sz="1700" dirty="0">
                    <a:ea typeface="나눔바른고딕" panose="020B0603020101020101"/>
                  </a:rPr>
                  <a:t>  </a:t>
                </a:r>
                <a14:m>
                  <m:oMath xmlns:m="http://schemas.openxmlformats.org/officeDocument/2006/math">
                    <m:r>
                      <a:rPr lang="en-US" altLang="ko-KR" sz="17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  </m:t>
                    </m:r>
                    <m:acc>
                      <m:accPr>
                        <m:chr m:val="̂"/>
                        <m:ctrlPr>
                          <a:rPr lang="en-US" altLang="ko-KR" sz="1700" i="1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</m:ctrlPr>
                      </m:accPr>
                      <m:e>
                        <m:r>
                          <a:rPr lang="en-US" altLang="ko-KR" sz="1700" i="1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𝑥</m:t>
                        </m:r>
                      </m:e>
                    </m:acc>
                    <m:r>
                      <a:rPr lang="en-US" altLang="ko-KR" sz="1700" i="1">
                        <a:latin typeface="Cambria Math" panose="02040503050406030204" pitchFamily="18" charset="0"/>
                        <a:ea typeface="나눔바른고딕" panose="020B0603020101020101"/>
                      </a:rPr>
                      <m:t>=</m:t>
                    </m:r>
                    <m:r>
                      <a:rPr lang="en-US" altLang="ko-KR" sz="1700" i="1">
                        <a:latin typeface="Cambria Math" panose="02040503050406030204" pitchFamily="18" charset="0"/>
                        <a:ea typeface="나눔바른고딕" panose="020B0603020101020101"/>
                      </a:rPr>
                      <m:t>𝐺</m:t>
                    </m:r>
                    <m:r>
                      <a:rPr lang="en-US" altLang="ko-KR" sz="1700" i="1">
                        <a:latin typeface="Cambria Math" panose="02040503050406030204" pitchFamily="18" charset="0"/>
                        <a:ea typeface="나눔바른고딕" panose="020B0603020101020101"/>
                      </a:rPr>
                      <m:t>(</m:t>
                    </m:r>
                    <m:sSup>
                      <m:sSupPr>
                        <m:ctrlPr>
                          <a:rPr lang="en-US" altLang="ko-KR" sz="1700" i="1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</m:ctrlPr>
                      </m:sSupPr>
                      <m:e>
                        <m:r>
                          <a:rPr lang="en-US" altLang="ko-KR" sz="1700" i="1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𝑥</m:t>
                        </m:r>
                      </m:e>
                      <m:sup>
                        <m:d>
                          <m:dPr>
                            <m:ctrlPr>
                              <a:rPr lang="en-US" altLang="ko-KR" sz="1700" i="1">
                                <a:latin typeface="Cambria Math" panose="02040503050406030204" pitchFamily="18" charset="0"/>
                                <a:ea typeface="나눔바른고딕" panose="020B0603020101020101"/>
                              </a:rPr>
                            </m:ctrlPr>
                          </m:dPr>
                          <m:e>
                            <m:r>
                              <a:rPr lang="en-US" altLang="ko-KR" sz="1700" i="1">
                                <a:latin typeface="Cambria Math" panose="02040503050406030204" pitchFamily="18" charset="0"/>
                                <a:ea typeface="나눔바른고딕" panose="020B0603020101020101"/>
                              </a:rPr>
                              <m:t>0</m:t>
                            </m:r>
                          </m:e>
                        </m:d>
                      </m:sup>
                    </m:sSup>
                    <m:r>
                      <a:rPr lang="en-US" altLang="ko-KR" sz="1700" i="1">
                        <a:latin typeface="Cambria Math" panose="02040503050406030204" pitchFamily="18" charset="0"/>
                        <a:ea typeface="나눔바른고딕" panose="020B0603020101020101"/>
                      </a:rPr>
                      <m:t>, </m:t>
                    </m:r>
                    <m:sSup>
                      <m:sSupPr>
                        <m:ctrlPr>
                          <a:rPr lang="en-US" altLang="ko-KR" sz="1700" i="1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</m:ctrlPr>
                      </m:sSupPr>
                      <m:e>
                        <m:r>
                          <a:rPr lang="en-US" altLang="ko-KR" sz="1700" i="1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𝑦</m:t>
                        </m:r>
                      </m:e>
                      <m:sup>
                        <m:d>
                          <m:dPr>
                            <m:ctrlPr>
                              <a:rPr lang="en-US" altLang="ko-KR" sz="1700" i="1">
                                <a:latin typeface="Cambria Math" panose="02040503050406030204" pitchFamily="18" charset="0"/>
                                <a:ea typeface="나눔바른고딕" panose="020B0603020101020101"/>
                              </a:rPr>
                            </m:ctrlPr>
                          </m:dPr>
                          <m:e>
                            <m:r>
                              <a:rPr lang="en-US" altLang="ko-KR" sz="1700" i="1">
                                <a:latin typeface="Cambria Math" panose="02040503050406030204" pitchFamily="18" charset="0"/>
                                <a:ea typeface="나눔바른고딕" panose="020B0603020101020101"/>
                              </a:rPr>
                              <m:t>0</m:t>
                            </m:r>
                          </m:e>
                        </m:d>
                      </m:sup>
                    </m:sSup>
                    <m:r>
                      <a:rPr lang="en-US" altLang="ko-KR" sz="1700" i="1">
                        <a:latin typeface="Cambria Math" panose="02040503050406030204" pitchFamily="18" charset="0"/>
                        <a:ea typeface="나눔바른고딕" panose="020B0603020101020101"/>
                      </a:rPr>
                      <m:t>)</m:t>
                    </m:r>
                  </m:oMath>
                </a14:m>
                <a:endParaRPr lang="en-US" altLang="ko-KR" sz="1700" dirty="0">
                  <a:ea typeface="나눔바른고딕" panose="020B0603020101020101"/>
                </a:endParaRPr>
              </a:p>
              <a:p>
                <a:pPr marL="540000" indent="-28575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ko-KR" sz="1700" dirty="0">
                    <a:ea typeface="나눔바른고딕" panose="020B0603020101020101"/>
                  </a:rPr>
                  <a:t>s: classified to same style category, input style image</a:t>
                </a:r>
              </a:p>
              <a:p>
                <a:pPr marL="285750" indent="-285750" algn="l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ko-KR" sz="1700" dirty="0">
                  <a:ea typeface="나눔바른고딕" panose="020B0603020101020101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CE33EAB-0AF8-418E-9245-239A2BF621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524" y="1342985"/>
                <a:ext cx="8856476" cy="2441117"/>
              </a:xfrm>
              <a:prstGeom prst="rect">
                <a:avLst/>
              </a:prstGeom>
              <a:blipFill>
                <a:blip r:embed="rId2"/>
                <a:stretch>
                  <a:fillRect l="-34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CF83DA97-04C1-4332-9BB3-CE8FC467AAB8}"/>
              </a:ext>
            </a:extLst>
          </p:cNvPr>
          <p:cNvSpPr txBox="1"/>
          <p:nvPr/>
        </p:nvSpPr>
        <p:spPr>
          <a:xfrm>
            <a:off x="0" y="829171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ea typeface="나눔바른고딕" panose="020B0603020101020101" pitchFamily="50" charset="-127"/>
              </a:rPr>
              <a:t>Adversarial training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691513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67494"/>
            <a:ext cx="9144000" cy="576064"/>
          </a:xfrm>
        </p:spPr>
        <p:txBody>
          <a:bodyPr/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바른고딕" panose="020B0603020101020101"/>
              </a:rPr>
              <a:t>Proposed Method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ea typeface="나눔바른고딕" panose="020B0603020101020101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CE33EAB-0AF8-418E-9245-239A2BF62117}"/>
                  </a:ext>
                </a:extLst>
              </p:cNvPr>
              <p:cNvSpPr txBox="1"/>
              <p:nvPr/>
            </p:nvSpPr>
            <p:spPr>
              <a:xfrm>
                <a:off x="287524" y="1342985"/>
                <a:ext cx="8856476" cy="30351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700" dirty="0">
                    <a:ea typeface="나눔바른고딕" panose="020B0603020101020101"/>
                  </a:rPr>
                  <a:t>Loss</a:t>
                </a:r>
              </a:p>
              <a:p>
                <a:pPr marL="540000" indent="-285750" algn="l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7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7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</m:t>
                        </m:r>
                      </m:e>
                      <m:sub>
                        <m:r>
                          <a:rPr lang="en-US" altLang="ko-KR" sz="17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altLang="ko-KR" sz="17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ko-KR" altLang="en-US" sz="17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r>
                      <a:rPr lang="en-US" altLang="ko-KR" sz="17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r>
                      <m:rPr>
                        <m:sty m:val="p"/>
                      </m:rPr>
                      <a:rPr lang="en-US" altLang="ko-KR" sz="17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logProb</m:t>
                    </m:r>
                    <m:r>
                      <a:rPr lang="en-US" altLang="ko-KR" sz="17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ko-KR" sz="17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Fake</m:t>
                    </m:r>
                    <m:r>
                      <a:rPr lang="en-US" altLang="ko-KR" sz="17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en-US" altLang="ko-KR" sz="17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  <m:d>
                      <m:dPr>
                        <m:ctrlPr>
                          <a:rPr lang="en-US" altLang="ko-KR" sz="17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altLang="ko-KR" sz="17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17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altLang="ko-KR" sz="17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)]</m:t>
                    </m:r>
                  </m:oMath>
                </a14:m>
                <a:r>
                  <a:rPr lang="en-US" altLang="ko-KR" sz="1700" dirty="0">
                    <a:ea typeface="나눔바른고딕" panose="020B0603020101020101"/>
                  </a:rPr>
                  <a:t>                       : Adversarial loss</a:t>
                </a:r>
              </a:p>
              <a:p>
                <a:pPr marL="540000" indent="-28575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7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7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</m:t>
                        </m:r>
                      </m:e>
                      <m:sub>
                        <m:r>
                          <a:rPr lang="en-US" altLang="ko-KR" sz="17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𝐷𝑆</m:t>
                        </m:r>
                      </m:sub>
                    </m:sSub>
                  </m:oMath>
                </a14:m>
                <a:r>
                  <a:rPr lang="en-US" altLang="ko-KR" sz="17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17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ko-KR" altLang="en-US" sz="17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r>
                      <a:rPr lang="en-US" altLang="ko-KR" sz="17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r>
                      <m:rPr>
                        <m:sty m:val="p"/>
                      </m:rPr>
                      <a:rPr lang="en-US" altLang="ko-KR" sz="17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logProb</m:t>
                    </m:r>
                    <m:r>
                      <a:rPr lang="en-US" altLang="ko-KR" sz="17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ko-KR" sz="17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altLang="ko-KR" sz="17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en-US" altLang="ko-KR" sz="17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  <m:d>
                      <m:dPr>
                        <m:ctrlPr>
                          <a:rPr lang="en-US" altLang="ko-KR" sz="17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altLang="ko-KR" sz="17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17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altLang="ko-KR" sz="17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)]</m:t>
                    </m:r>
                  </m:oMath>
                </a14:m>
                <a:r>
                  <a:rPr lang="en-US" altLang="ko-KR" sz="1700" dirty="0">
                    <a:ea typeface="나눔바른고딕" panose="020B0603020101020101"/>
                  </a:rPr>
                  <a:t>                          : Style classification loss</a:t>
                </a:r>
              </a:p>
              <a:p>
                <a:pPr marL="540000" indent="-28575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7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7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</m:t>
                        </m:r>
                      </m:e>
                      <m:sub>
                        <m:r>
                          <a:rPr lang="en-US" altLang="ko-KR" sz="17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altLang="ko-KR" sz="1700" dirty="0">
                    <a:ea typeface="나눔바른고딕" panose="020B0603020101020101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17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ko-KR" altLang="en-US" sz="17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r>
                      <a:rPr lang="en-US" altLang="ko-KR" sz="17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d>
                      <m:dPr>
                        <m:begChr m:val="‖"/>
                        <m:endChr m:val="‖"/>
                        <m:ctrlPr>
                          <a:rPr lang="en-US" altLang="ko-KR" sz="17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ko-KR" sz="17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17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ko-KR" sz="17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(4)</m:t>
                            </m:r>
                          </m:sup>
                        </m:sSup>
                        <m:r>
                          <a:rPr lang="en-US" altLang="ko-KR" sz="17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altLang="ko-KR" sz="17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altLang="ko-KR" sz="17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sz="17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altLang="ko-KR" sz="17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(4)</m:t>
                            </m:r>
                          </m:sup>
                        </m:sSup>
                      </m:e>
                    </m:d>
                    <m:r>
                      <a:rPr lang="en-US" altLang="ko-KR" sz="17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altLang="ko-KR" sz="1700" dirty="0">
                    <a:ea typeface="나눔바른고딕" panose="020B0603020101020101"/>
                  </a:rPr>
                  <a:t>                                 : content loss</a:t>
                </a:r>
              </a:p>
              <a:p>
                <a:pPr marL="540000" indent="-28575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7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7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</m:t>
                        </m:r>
                      </m:e>
                      <m:sub>
                        <m:r>
                          <a:rPr lang="en-US" altLang="ko-KR" sz="17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altLang="ko-KR" sz="1700" dirty="0">
                    <a:ea typeface="나눔바른고딕" panose="020B0603020101020101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17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ko-KR" altLang="en-US" sz="17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r>
                      <a:rPr lang="en-US" altLang="ko-KR" sz="17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nary>
                      <m:naryPr>
                        <m:chr m:val="∑"/>
                        <m:ctrlPr>
                          <a:rPr lang="en-US" altLang="ko-KR" sz="17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sz="17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  <m:r>
                          <a:rPr lang="en-US" altLang="ko-KR" sz="17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ko-KR" sz="17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p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ko-KR" sz="17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7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𝐺𝑟𝑎𝑚</m:t>
                            </m:r>
                            <m:d>
                              <m:dPr>
                                <m:ctrlPr>
                                  <a:rPr lang="en-US" altLang="ko-KR" sz="17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altLang="ko-KR" sz="17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R" sz="17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en-US" altLang="ko-KR" sz="17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17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d>
                            <m:r>
                              <a:rPr lang="en-US" altLang="ko-KR" sz="17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ko-KR" sz="17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𝐺𝑟𝑎𝑚</m:t>
                            </m:r>
                            <m:r>
                              <a:rPr lang="en-US" altLang="ko-KR" sz="17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n-US" altLang="ko-KR" sz="17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altLang="ko-KR" sz="17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ko-KR" sz="17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p>
                                <m:d>
                                  <m:dPr>
                                    <m:ctrlPr>
                                      <a:rPr lang="en-US" altLang="ko-KR" sz="17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R" sz="17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</m:d>
                              </m:sup>
                            </m:sSup>
                            <m:r>
                              <a:rPr lang="en-US" altLang="ko-KR" sz="17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e>
                    </m:nary>
                    <m:r>
                      <a:rPr lang="en-US" altLang="ko-KR" sz="17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altLang="ko-KR" sz="1700" dirty="0">
                    <a:ea typeface="나눔바른고딕" panose="020B0603020101020101"/>
                  </a:rPr>
                  <a:t>   : style loss</a:t>
                </a:r>
              </a:p>
              <a:p>
                <a:pPr marL="540000" indent="-28575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altLang="ko-KR" sz="1700" b="0" i="1" smtClean="0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ko-KR" sz="1700" b="0" i="1" smtClean="0">
                                <a:latin typeface="Cambria Math" panose="02040503050406030204" pitchFamily="18" charset="0"/>
                                <a:ea typeface="나눔바른고딕" panose="020B0603020101020101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ko-KR" sz="1700" b="0" i="0" smtClean="0">
                                <a:latin typeface="Cambria Math" panose="02040503050406030204" pitchFamily="18" charset="0"/>
                                <a:ea typeface="나눔바른고딕" panose="020B0603020101020101"/>
                              </a:rPr>
                              <m:t>min</m:t>
                            </m:r>
                          </m:e>
                          <m:lim>
                            <m:r>
                              <a:rPr lang="en-US" altLang="ko-KR" sz="1700" b="0" i="1" smtClean="0">
                                <a:latin typeface="Cambria Math" panose="02040503050406030204" pitchFamily="18" charset="0"/>
                                <a:ea typeface="나눔바른고딕" panose="020B0603020101020101"/>
                              </a:rPr>
                              <m:t>𝐺</m:t>
                            </m:r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en-US" altLang="ko-KR" sz="17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7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ℒ</m:t>
                            </m:r>
                          </m:e>
                          <m:sub>
                            <m:r>
                              <a:rPr lang="en-US" altLang="ko-KR" sz="17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𝐺</m:t>
                            </m:r>
                          </m:sub>
                        </m:sSub>
                      </m:e>
                    </m:func>
                    <m:r>
                      <a:rPr lang="en-US" altLang="ko-KR" sz="1700" b="0" i="1" smtClean="0">
                        <a:latin typeface="Cambria Math" panose="02040503050406030204" pitchFamily="18" charset="0"/>
                        <a:ea typeface="나눔바른고딕" panose="020B0603020101020101"/>
                      </a:rPr>
                      <m:t>=</m:t>
                    </m:r>
                    <m:sSub>
                      <m:sSubPr>
                        <m:ctrlPr>
                          <a:rPr lang="en-US" altLang="ko-KR" sz="17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7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</m:t>
                        </m:r>
                      </m:e>
                      <m:sub>
                        <m:r>
                          <a:rPr lang="en-US" altLang="ko-KR" sz="17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altLang="ko-KR" sz="1700" dirty="0">
                    <a:ea typeface="나눔바른고딕" panose="020B0603020101020101"/>
                  </a:rPr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7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altLang="ko-KR" sz="17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sz="17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altLang="ko-KR" sz="17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𝐷𝑆</m:t>
                            </m:r>
                          </m:sub>
                        </m:sSub>
                        <m:r>
                          <a:rPr lang="en-US" altLang="ko-KR" sz="17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</m:t>
                        </m:r>
                      </m:e>
                      <m:sub>
                        <m:r>
                          <a:rPr lang="en-US" altLang="ko-KR" sz="17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𝐷𝑆</m:t>
                        </m:r>
                      </m:sub>
                    </m:sSub>
                  </m:oMath>
                </a14:m>
                <a:r>
                  <a:rPr lang="en-US" altLang="ko-KR" sz="1700" dirty="0">
                    <a:ea typeface="나눔바른고딕" panose="020B0603020101020101"/>
                  </a:rPr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7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17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ko-KR" sz="17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b>
                    </m:sSub>
                    <m:sSub>
                      <m:sSubPr>
                        <m:ctrlPr>
                          <a:rPr lang="en-US" altLang="ko-KR" sz="17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7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</m:t>
                        </m:r>
                      </m:e>
                      <m:sub>
                        <m:r>
                          <a:rPr lang="en-US" altLang="ko-KR" sz="17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altLang="ko-KR" sz="1700" dirty="0">
                    <a:ea typeface="나눔바른고딕" panose="020B0603020101020101"/>
                  </a:rPr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7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17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ko-KR" sz="17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  <m:sSub>
                      <m:sSubPr>
                        <m:ctrlPr>
                          <a:rPr lang="en-US" altLang="ko-KR" sz="17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7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</m:t>
                        </m:r>
                      </m:e>
                      <m:sub>
                        <m:r>
                          <a:rPr lang="en-US" altLang="ko-KR" sz="17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altLang="ko-KR" sz="1700" dirty="0">
                    <a:ea typeface="나눔바른고딕" panose="020B0603020101020101"/>
                  </a:rPr>
                  <a:t> </a:t>
                </a:r>
              </a:p>
              <a:p>
                <a:pPr marL="540000" indent="-28575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endParaRPr lang="en-US" altLang="ko-KR" sz="1700" dirty="0">
                  <a:ea typeface="나눔바른고딕" panose="020B0603020101020101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CE33EAB-0AF8-418E-9245-239A2BF621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524" y="1342985"/>
                <a:ext cx="8856476" cy="3035126"/>
              </a:xfrm>
              <a:prstGeom prst="rect">
                <a:avLst/>
              </a:prstGeom>
              <a:blipFill>
                <a:blip r:embed="rId3"/>
                <a:stretch>
                  <a:fillRect l="-34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CF83DA97-04C1-4332-9BB3-CE8FC467AAB8}"/>
              </a:ext>
            </a:extLst>
          </p:cNvPr>
          <p:cNvSpPr txBox="1"/>
          <p:nvPr/>
        </p:nvSpPr>
        <p:spPr>
          <a:xfrm>
            <a:off x="0" y="829171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ea typeface="나눔바른고딕" panose="020B0603020101020101" pitchFamily="50" charset="-127"/>
              </a:rPr>
              <a:t>Adversarial training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853583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67494"/>
            <a:ext cx="9144000" cy="576064"/>
          </a:xfrm>
        </p:spPr>
        <p:txBody>
          <a:bodyPr/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바른고딕" panose="020B0603020101020101"/>
              </a:rPr>
              <a:t>Proposed Method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ea typeface="나눔바른고딕" panose="020B0603020101020101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CE33EAB-0AF8-418E-9245-239A2BF62117}"/>
                  </a:ext>
                </a:extLst>
              </p:cNvPr>
              <p:cNvSpPr txBox="1"/>
              <p:nvPr/>
            </p:nvSpPr>
            <p:spPr>
              <a:xfrm>
                <a:off x="287524" y="1342985"/>
                <a:ext cx="8856476" cy="25630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700" dirty="0">
                    <a:ea typeface="나눔바른고딕" panose="020B0603020101020101"/>
                  </a:rPr>
                  <a:t>Discriminator update</a:t>
                </a:r>
              </a:p>
              <a:p>
                <a:pPr marL="540000" indent="-285750" algn="l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ko-KR" sz="1700" dirty="0">
                    <a:ea typeface="나눔바른고딕" panose="020B0603020101020101"/>
                  </a:rPr>
                  <a:t>Be conditioned on style category to handle the multi-domain generated images</a:t>
                </a:r>
              </a:p>
              <a:p>
                <a:pPr marL="540000" indent="-285750" algn="l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ko-KR" sz="1700" dirty="0">
                    <a:ea typeface="나눔바른고딕" panose="020B0603020101020101"/>
                  </a:rPr>
                  <a:t>Be trained to distinguish the generated images and the real</a:t>
                </a:r>
                <a:r>
                  <a:rPr lang="ko-KR" altLang="en-US" sz="1700" dirty="0">
                    <a:ea typeface="나눔바른고딕" panose="020B0603020101020101"/>
                  </a:rPr>
                  <a:t> </a:t>
                </a:r>
                <a:r>
                  <a:rPr lang="en-US" altLang="ko-KR" sz="1700" dirty="0">
                    <a:ea typeface="나눔바른고딕" panose="020B0603020101020101"/>
                  </a:rPr>
                  <a:t>style</a:t>
                </a:r>
                <a:r>
                  <a:rPr lang="ko-KR" altLang="en-US" sz="1700" dirty="0">
                    <a:ea typeface="나눔바른고딕" panose="020B0603020101020101"/>
                  </a:rPr>
                  <a:t> </a:t>
                </a:r>
                <a:r>
                  <a:rPr lang="en-US" altLang="ko-KR" sz="1700" dirty="0">
                    <a:ea typeface="나눔바른고딕" panose="020B0603020101020101"/>
                  </a:rPr>
                  <a:t>images</a:t>
                </a:r>
              </a:p>
              <a:p>
                <a:pPr marL="540000" indent="-28575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altLang="ko-KR" sz="1700" b="0" i="1" smtClean="0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ko-KR" sz="1700" b="0" i="1" smtClean="0">
                                <a:latin typeface="Cambria Math" panose="02040503050406030204" pitchFamily="18" charset="0"/>
                                <a:ea typeface="나눔바른고딕" panose="020B0603020101020101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ko-KR" sz="1700" b="0" i="0" smtClean="0">
                                <a:latin typeface="Cambria Math" panose="02040503050406030204" pitchFamily="18" charset="0"/>
                                <a:ea typeface="나눔바른고딕" panose="020B0603020101020101"/>
                              </a:rPr>
                              <m:t>m</m:t>
                            </m:r>
                            <m:r>
                              <m:rPr>
                                <m:sty m:val="p"/>
                              </m:rPr>
                              <a:rPr lang="en-US" altLang="ko-KR" sz="1700" i="1">
                                <a:latin typeface="Cambria Math" panose="02040503050406030204" pitchFamily="18" charset="0"/>
                                <a:ea typeface="나눔바른고딕" panose="020B0603020101020101"/>
                              </a:rPr>
                              <m:t>ax</m:t>
                            </m:r>
                          </m:e>
                          <m:lim>
                            <m:r>
                              <a:rPr lang="en-US" altLang="ko-KR" sz="1700" b="0" i="1" smtClean="0">
                                <a:latin typeface="Cambria Math" panose="02040503050406030204" pitchFamily="18" charset="0"/>
                                <a:ea typeface="나눔바른고딕" panose="020B0603020101020101"/>
                              </a:rPr>
                              <m:t>𝐷</m:t>
                            </m:r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en-US" altLang="ko-KR" sz="17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7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ℒ</m:t>
                            </m:r>
                          </m:e>
                          <m:sub>
                            <m:r>
                              <a:rPr lang="en-US" altLang="ko-KR" sz="17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</m:e>
                    </m:func>
                    <m:r>
                      <a:rPr lang="en-US" altLang="ko-KR" sz="1700" b="0" i="1" smtClean="0">
                        <a:latin typeface="Cambria Math" panose="02040503050406030204" pitchFamily="18" charset="0"/>
                        <a:ea typeface="나눔바른고딕" panose="020B0603020101020101"/>
                      </a:rPr>
                      <m:t>= </m:t>
                    </m:r>
                    <m:sSub>
                      <m:sSubPr>
                        <m:ctrlPr>
                          <a:rPr lang="en-US" altLang="ko-KR" sz="1700" b="0" i="1" smtClean="0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ko-KR" sz="1700" b="0" i="1" smtClean="0">
                                <a:latin typeface="Cambria Math" panose="02040503050406030204" pitchFamily="18" charset="0"/>
                                <a:ea typeface="나눔바른고딕" panose="020B0603020101020101"/>
                              </a:rPr>
                            </m:ctrlPr>
                          </m:accPr>
                          <m:e>
                            <m:r>
                              <a:rPr lang="en-US" altLang="ko-KR" sz="17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ℒ</m:t>
                            </m:r>
                          </m:e>
                        </m:acc>
                      </m:e>
                      <m:sub>
                        <m:r>
                          <a:rPr lang="en-US" altLang="ko-KR" sz="1700" b="0" i="1" smtClean="0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𝐴</m:t>
                        </m:r>
                      </m:sub>
                    </m:sSub>
                    <m:r>
                      <a:rPr lang="en-US" altLang="ko-KR" sz="1700" b="0" i="1" smtClean="0">
                        <a:latin typeface="Cambria Math" panose="02040503050406030204" pitchFamily="18" charset="0"/>
                        <a:ea typeface="나눔바른고딕" panose="020B0603020101020101"/>
                      </a:rPr>
                      <m:t>+</m:t>
                    </m:r>
                    <m:sSub>
                      <m:sSubPr>
                        <m:ctrlPr>
                          <a:rPr lang="en-US" altLang="ko-KR" sz="1700" i="1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altLang="ko-KR" sz="1700" b="0" i="1" smtClean="0">
                                <a:latin typeface="Cambria Math" panose="02040503050406030204" pitchFamily="18" charset="0"/>
                                <a:ea typeface="나눔바른고딕" panose="020B0603020101020101"/>
                              </a:rPr>
                            </m:ctrlPr>
                          </m:sSubPr>
                          <m:e>
                            <m:r>
                              <a:rPr lang="ko-KR" altLang="en-US" sz="1700" i="1" smtClean="0">
                                <a:latin typeface="Cambria Math" panose="02040503050406030204" pitchFamily="18" charset="0"/>
                                <a:ea typeface="나눔바른고딕" panose="020B0603020101020101"/>
                              </a:rPr>
                              <m:t>𝜆</m:t>
                            </m:r>
                          </m:e>
                          <m:sub>
                            <m:r>
                              <a:rPr lang="en-US" altLang="ko-KR" sz="1700" b="0" i="1" smtClean="0">
                                <a:latin typeface="Cambria Math" panose="02040503050406030204" pitchFamily="18" charset="0"/>
                                <a:ea typeface="나눔바른고딕" panose="020B0603020101020101"/>
                              </a:rPr>
                              <m:t>𝐷𝑆</m:t>
                            </m:r>
                          </m:sub>
                        </m:sSub>
                        <m:acc>
                          <m:accPr>
                            <m:chr m:val="̂"/>
                            <m:ctrlPr>
                              <a:rPr lang="en-US" altLang="ko-KR" sz="1700" i="1">
                                <a:latin typeface="Cambria Math" panose="02040503050406030204" pitchFamily="18" charset="0"/>
                                <a:ea typeface="나눔바른고딕" panose="020B0603020101020101"/>
                              </a:rPr>
                            </m:ctrlPr>
                          </m:accPr>
                          <m:e>
                            <m:r>
                              <a:rPr lang="en-US" altLang="ko-KR" sz="17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ℒ</m:t>
                            </m:r>
                          </m:e>
                        </m:acc>
                      </m:e>
                      <m:sub>
                        <m:r>
                          <a:rPr lang="en-US" altLang="ko-KR" sz="17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𝐷𝑆</m:t>
                        </m:r>
                      </m:sub>
                    </m:sSub>
                  </m:oMath>
                </a14:m>
                <a:endParaRPr lang="en-US" altLang="ko-KR" sz="1700" dirty="0">
                  <a:ea typeface="나눔바른고딕" panose="020B0603020101020101"/>
                </a:endParaRPr>
              </a:p>
              <a:p>
                <a:pPr marL="540000" indent="-28575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700" b="0" i="1" smtClean="0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ko-KR" sz="1700" b="0" i="1" smtClean="0">
                                <a:latin typeface="Cambria Math" panose="02040503050406030204" pitchFamily="18" charset="0"/>
                                <a:ea typeface="나눔바른고딕" panose="020B0603020101020101"/>
                              </a:rPr>
                            </m:ctrlPr>
                          </m:accPr>
                          <m:e>
                            <m:r>
                              <a:rPr lang="en-US" altLang="ko-KR" sz="17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ℒ</m:t>
                            </m:r>
                          </m:e>
                        </m:acc>
                      </m:e>
                      <m:sub>
                        <m:r>
                          <a:rPr lang="en-US" altLang="ko-KR" sz="1700" b="0" i="1" smtClean="0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𝐴</m:t>
                        </m:r>
                      </m:sub>
                    </m:sSub>
                    <m:r>
                      <a:rPr lang="en-US" altLang="ko-KR" sz="1700" b="0" i="1" smtClean="0">
                        <a:latin typeface="Cambria Math" panose="02040503050406030204" pitchFamily="18" charset="0"/>
                        <a:ea typeface="나눔바른고딕" panose="020B0603020101020101"/>
                      </a:rPr>
                      <m:t>=</m:t>
                    </m:r>
                  </m:oMath>
                </a14:m>
                <a:r>
                  <a:rPr lang="ko-KR" altLang="en-US" sz="17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ko-KR" altLang="en-US" sz="17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r>
                      <a:rPr lang="en-US" altLang="ko-KR" sz="17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r>
                      <m:rPr>
                        <m:sty m:val="p"/>
                      </m:rPr>
                      <a:rPr lang="en-US" altLang="ko-KR" sz="17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logProb</m:t>
                    </m:r>
                    <m:d>
                      <m:dPr>
                        <m:ctrlPr>
                          <a:rPr lang="en-US" altLang="ko-KR" sz="17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ko-KR" sz="17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Fake</m:t>
                        </m:r>
                      </m:e>
                      <m:e>
                        <m:r>
                          <a:rPr lang="en-US" altLang="ko-KR" sz="17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  <m:d>
                          <m:dPr>
                            <m:ctrlPr>
                              <a:rPr lang="en-US" altLang="ko-KR" sz="17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altLang="ko-KR" sz="17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sz="17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</m:d>
                    <m:r>
                      <a:rPr lang="en-US" altLang="ko-KR" sz="17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altLang="ko-KR" sz="17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logProb</m:t>
                    </m:r>
                    <m:r>
                      <a:rPr lang="en-US" altLang="ko-KR" sz="17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ko-KR" sz="17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Real</m:t>
                    </m:r>
                    <m:r>
                      <a:rPr lang="en-US" altLang="ko-KR" sz="17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en-US" altLang="ko-KR" sz="17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  <m:d>
                      <m:dPr>
                        <m:ctrlPr>
                          <a:rPr lang="en-US" altLang="ko-KR" sz="17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7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altLang="ko-KR" sz="17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)]</m:t>
                    </m:r>
                  </m:oMath>
                </a14:m>
                <a:endParaRPr lang="en-US" altLang="ko-KR" sz="1700" dirty="0">
                  <a:ea typeface="나눔바른고딕" panose="020B0603020101020101"/>
                </a:endParaRPr>
              </a:p>
              <a:p>
                <a:pPr marL="540000" indent="-28575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700" b="0" i="1" smtClean="0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ko-KR" sz="1700" b="0" i="1" smtClean="0">
                                <a:latin typeface="Cambria Math" panose="02040503050406030204" pitchFamily="18" charset="0"/>
                                <a:ea typeface="나눔바른고딕" panose="020B0603020101020101"/>
                              </a:rPr>
                            </m:ctrlPr>
                          </m:accPr>
                          <m:e>
                            <m:r>
                              <a:rPr lang="en-US" altLang="ko-KR" sz="17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ℒ</m:t>
                            </m:r>
                          </m:e>
                        </m:acc>
                      </m:e>
                      <m:sub>
                        <m:r>
                          <a:rPr lang="en-US" altLang="ko-KR" sz="17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𝐷𝑆</m:t>
                        </m:r>
                      </m:sub>
                    </m:sSub>
                    <m:r>
                      <a:rPr lang="en-US" altLang="ko-KR" sz="1700" b="0" i="1" smtClean="0">
                        <a:latin typeface="Cambria Math" panose="02040503050406030204" pitchFamily="18" charset="0"/>
                        <a:ea typeface="나눔바른고딕" panose="020B0603020101020101"/>
                      </a:rPr>
                      <m:t>=</m:t>
                    </m:r>
                  </m:oMath>
                </a14:m>
                <a:r>
                  <a:rPr lang="ko-KR" altLang="en-US" sz="17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ko-KR" altLang="en-US" sz="17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r>
                      <a:rPr lang="en-US" altLang="ko-KR" sz="17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r>
                      <m:rPr>
                        <m:sty m:val="p"/>
                      </m:rPr>
                      <a:rPr lang="en-US" altLang="ko-KR" sz="17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logProb</m:t>
                    </m:r>
                    <m:d>
                      <m:dPr>
                        <m:ctrlPr>
                          <a:rPr lang="en-US" altLang="ko-KR" sz="17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ko-KR" sz="17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</m:t>
                        </m:r>
                      </m:e>
                      <m:e>
                        <m:r>
                          <a:rPr lang="en-US" altLang="ko-KR" sz="17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  <m:d>
                          <m:dPr>
                            <m:ctrlPr>
                              <a:rPr lang="en-US" altLang="ko-KR" sz="17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altLang="ko-KR" sz="17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sz="17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</m:d>
                    <m:r>
                      <a:rPr lang="en-US" altLang="ko-KR" sz="17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altLang="ko-KR" sz="17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logProb</m:t>
                    </m:r>
                    <m:r>
                      <a:rPr lang="en-US" altLang="ko-KR" sz="17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ko-KR" sz="17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</m:t>
                    </m:r>
                    <m:r>
                      <a:rPr lang="en-US" altLang="ko-KR" sz="17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en-US" altLang="ko-KR" sz="17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  <m:d>
                      <m:dPr>
                        <m:ctrlPr>
                          <a:rPr lang="en-US" altLang="ko-KR" sz="17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7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altLang="ko-KR" sz="17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)]</m:t>
                    </m:r>
                  </m:oMath>
                </a14:m>
                <a:endParaRPr lang="en-US" altLang="ko-KR" sz="1700" dirty="0">
                  <a:ea typeface="나눔바른고딕" panose="020B0603020101020101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CE33EAB-0AF8-418E-9245-239A2BF621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524" y="1342985"/>
                <a:ext cx="8856476" cy="2563009"/>
              </a:xfrm>
              <a:prstGeom prst="rect">
                <a:avLst/>
              </a:prstGeom>
              <a:blipFill>
                <a:blip r:embed="rId3"/>
                <a:stretch>
                  <a:fillRect l="-344" b="-142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CF83DA97-04C1-4332-9BB3-CE8FC467AAB8}"/>
              </a:ext>
            </a:extLst>
          </p:cNvPr>
          <p:cNvSpPr txBox="1"/>
          <p:nvPr/>
        </p:nvSpPr>
        <p:spPr>
          <a:xfrm>
            <a:off x="0" y="829171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ea typeface="나눔바른고딕" panose="020B0603020101020101" pitchFamily="50" charset="-127"/>
              </a:rPr>
              <a:t>Adversarial training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188407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67494"/>
            <a:ext cx="9144000" cy="576064"/>
          </a:xfrm>
        </p:spPr>
        <p:txBody>
          <a:bodyPr/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바른고딕" panose="020B0603020101020101"/>
              </a:rPr>
              <a:t>Proposed Method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ea typeface="나눔바른고딕" panose="020B0603020101020101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E33EAB-0AF8-418E-9245-239A2BF62117}"/>
              </a:ext>
            </a:extLst>
          </p:cNvPr>
          <p:cNvSpPr txBox="1"/>
          <p:nvPr/>
        </p:nvSpPr>
        <p:spPr>
          <a:xfrm>
            <a:off x="287524" y="1342985"/>
            <a:ext cx="8856476" cy="35755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700" dirty="0">
                <a:ea typeface="나눔바른고딕" panose="020B0603020101020101"/>
              </a:rPr>
              <a:t>Adversarial Training</a:t>
            </a:r>
          </a:p>
          <a:p>
            <a:pPr marL="540000" indent="-28575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700" dirty="0">
                <a:ea typeface="나눔바른고딕" panose="020B0603020101020101"/>
              </a:rPr>
              <a:t>Improve the visual quality</a:t>
            </a:r>
          </a:p>
          <a:p>
            <a:pPr marL="540000" indent="-28575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700" dirty="0">
                <a:ea typeface="나눔바른고딕" panose="020B0603020101020101"/>
              </a:rPr>
              <a:t>Remove block effect and artifacts</a:t>
            </a:r>
          </a:p>
          <a:p>
            <a:pPr marL="540000" indent="-28575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700" dirty="0">
                <a:ea typeface="나눔바른고딕" panose="020B0603020101020101"/>
              </a:rPr>
              <a:t>Make look more natural</a:t>
            </a:r>
          </a:p>
          <a:p>
            <a:pPr marL="540000" indent="-28575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sz="1700" dirty="0">
              <a:ea typeface="나눔바른고딕" panose="020B0603020101020101"/>
            </a:endParaRPr>
          </a:p>
          <a:p>
            <a:pPr marL="27360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700" dirty="0">
                <a:ea typeface="나눔바른고딕" panose="020B0603020101020101"/>
              </a:rPr>
              <a:t>Mask Module</a:t>
            </a:r>
          </a:p>
          <a:p>
            <a:pPr marL="540000" indent="-28575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700" dirty="0">
                <a:ea typeface="나눔바른고딕" panose="020B0603020101020101"/>
              </a:rPr>
              <a:t>Improve the stylization of face components</a:t>
            </a:r>
          </a:p>
          <a:p>
            <a:pPr marL="540000" indent="-28575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700" dirty="0">
                <a:ea typeface="나눔바른고딕" panose="020B0603020101020101"/>
              </a:rPr>
              <a:t>Prevent over stylization of region</a:t>
            </a:r>
          </a:p>
          <a:p>
            <a:pPr marL="540000" indent="-28575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700" dirty="0">
                <a:ea typeface="나눔바른고딕" panose="020B0603020101020101"/>
              </a:rPr>
              <a:t>Help adversarial training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83DA97-04C1-4332-9BB3-CE8FC467AAB8}"/>
              </a:ext>
            </a:extLst>
          </p:cNvPr>
          <p:cNvSpPr txBox="1"/>
          <p:nvPr/>
        </p:nvSpPr>
        <p:spPr>
          <a:xfrm>
            <a:off x="0" y="829171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ea typeface="나눔바른고딕" panose="020B0603020101020101" pitchFamily="50" charset="-127"/>
              </a:rPr>
              <a:t>Ablation study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ea typeface="나눔바른고딕" panose="020B060302010102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5C7D23F-1311-4E71-BEF7-694BEF7F94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3672" y="1635646"/>
            <a:ext cx="4061809" cy="2520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1513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67494"/>
            <a:ext cx="9144000" cy="576064"/>
          </a:xfrm>
        </p:spPr>
        <p:txBody>
          <a:bodyPr/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바른고딕" panose="020B0603020101020101"/>
              </a:rPr>
              <a:t>Experiments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ea typeface="나눔바른고딕" panose="020B0603020101020101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E33EAB-0AF8-418E-9245-239A2BF62117}"/>
              </a:ext>
            </a:extLst>
          </p:cNvPr>
          <p:cNvSpPr txBox="1"/>
          <p:nvPr/>
        </p:nvSpPr>
        <p:spPr>
          <a:xfrm>
            <a:off x="287524" y="1342985"/>
            <a:ext cx="8856476" cy="31831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700" dirty="0" err="1">
                <a:ea typeface="나눔바른고딕" panose="020B0603020101020101"/>
              </a:rPr>
              <a:t>Behance</a:t>
            </a:r>
            <a:r>
              <a:rPr lang="en-US" altLang="ko-KR" sz="1700" dirty="0">
                <a:ea typeface="나눔바른고딕" panose="020B0603020101020101"/>
              </a:rPr>
              <a:t> Dataset</a:t>
            </a:r>
          </a:p>
          <a:p>
            <a:pPr marL="54000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700" dirty="0">
                <a:ea typeface="나눔바른고딕" panose="020B0603020101020101"/>
              </a:rPr>
              <a:t>large-scale dataset of artistic images</a:t>
            </a:r>
          </a:p>
          <a:p>
            <a:pPr marL="54000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700" dirty="0">
                <a:ea typeface="나눔바른고딕" panose="020B0603020101020101"/>
              </a:rPr>
              <a:t>Contains coarse category labels for content and style</a:t>
            </a:r>
          </a:p>
          <a:p>
            <a:pPr marL="54000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700" dirty="0">
                <a:ea typeface="나눔바른고딕" panose="020B0603020101020101"/>
              </a:rPr>
              <a:t>Category: vector art, 3D graphics, comic, graphite, oil paint, pen ink and water color</a:t>
            </a:r>
          </a:p>
          <a:p>
            <a:pPr marL="54000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700" dirty="0">
                <a:ea typeface="나눔바른고딕" panose="020B0603020101020101"/>
              </a:rPr>
              <a:t>Create subset : face (15,000), bird (5,000), car (5,000) and building (5,000)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700" dirty="0">
              <a:ea typeface="나눔바른고딕" panose="020B0603020101020101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700" dirty="0">
                <a:ea typeface="나눔바른고딕" panose="020B0603020101020101"/>
              </a:rPr>
              <a:t>Additional Dataset</a:t>
            </a:r>
          </a:p>
          <a:p>
            <a:pPr marL="54000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700" dirty="0" err="1">
                <a:ea typeface="나눔바른고딕" panose="020B0603020101020101"/>
              </a:rPr>
              <a:t>CelebA</a:t>
            </a:r>
            <a:r>
              <a:rPr lang="en-US" altLang="ko-KR" sz="1700" dirty="0">
                <a:ea typeface="나눔바른고딕" panose="020B0603020101020101"/>
              </a:rPr>
              <a:t>, </a:t>
            </a:r>
            <a:r>
              <a:rPr lang="en-US" altLang="ko-KR" sz="1700" dirty="0" err="1">
                <a:ea typeface="나눔바른고딕" panose="020B0603020101020101"/>
              </a:rPr>
              <a:t>CaltechUCSE</a:t>
            </a:r>
            <a:r>
              <a:rPr lang="en-US" altLang="ko-KR" sz="1700" dirty="0">
                <a:ea typeface="나눔바른고딕" panose="020B0603020101020101"/>
              </a:rPr>
              <a:t>, Cars and Oxford building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83DA97-04C1-4332-9BB3-CE8FC467AAB8}"/>
              </a:ext>
            </a:extLst>
          </p:cNvPr>
          <p:cNvSpPr txBox="1"/>
          <p:nvPr/>
        </p:nvSpPr>
        <p:spPr>
          <a:xfrm>
            <a:off x="0" y="829171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ea typeface="나눔바른고딕" panose="020B0603020101020101" pitchFamily="50" charset="-127"/>
              </a:rPr>
              <a:t>Ablation study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21243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67494"/>
            <a:ext cx="9144000" cy="576064"/>
          </a:xfrm>
        </p:spPr>
        <p:txBody>
          <a:bodyPr/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바른고딕" panose="020B0603020101020101"/>
              </a:rPr>
              <a:t>Experiments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ea typeface="나눔바른고딕" panose="020B0603020101020101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E33EAB-0AF8-418E-9245-239A2BF62117}"/>
              </a:ext>
            </a:extLst>
          </p:cNvPr>
          <p:cNvSpPr txBox="1"/>
          <p:nvPr/>
        </p:nvSpPr>
        <p:spPr>
          <a:xfrm>
            <a:off x="287524" y="1342985"/>
            <a:ext cx="8856476" cy="31831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700" dirty="0">
                <a:ea typeface="나눔바른고딕" panose="020B0603020101020101"/>
              </a:rPr>
              <a:t>Total number of Data (Training/Testing)</a:t>
            </a:r>
          </a:p>
          <a:p>
            <a:pPr marL="54000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700" dirty="0">
                <a:ea typeface="나눔바른고딕" panose="020B0603020101020101"/>
              </a:rPr>
              <a:t>Face : 122,247 / 11,325</a:t>
            </a:r>
          </a:p>
          <a:p>
            <a:pPr marL="54000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700" dirty="0">
                <a:ea typeface="나눔바른고딕" panose="020B0603020101020101"/>
              </a:rPr>
              <a:t>Bird : 35,000 / 3,505</a:t>
            </a:r>
          </a:p>
          <a:p>
            <a:pPr marL="54000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700" dirty="0">
                <a:ea typeface="나눔바른고딕" panose="020B0603020101020101"/>
              </a:rPr>
              <a:t>Car : 36,940 / 3,700</a:t>
            </a:r>
          </a:p>
          <a:p>
            <a:pPr marL="54000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700" dirty="0">
                <a:ea typeface="나눔바른고딕" panose="020B0603020101020101"/>
              </a:rPr>
              <a:t>Building : 34,374 / 3,444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700" dirty="0">
              <a:ea typeface="나눔바른고딕" panose="020B0603020101020101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700" dirty="0">
                <a:ea typeface="나눔바른고딕" panose="020B0603020101020101"/>
              </a:rPr>
              <a:t>Detailed Values</a:t>
            </a:r>
          </a:p>
          <a:p>
            <a:pPr marL="54000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700" dirty="0">
                <a:ea typeface="나눔바른고딕" panose="020B0603020101020101"/>
              </a:rPr>
              <a:t>Set weight as 1 except for style loss : 200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83DA97-04C1-4332-9BB3-CE8FC467AAB8}"/>
              </a:ext>
            </a:extLst>
          </p:cNvPr>
          <p:cNvSpPr txBox="1"/>
          <p:nvPr/>
        </p:nvSpPr>
        <p:spPr>
          <a:xfrm>
            <a:off x="0" y="829171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ea typeface="나눔바른고딕" panose="020B0603020101020101" pitchFamily="50" charset="-127"/>
              </a:rPr>
              <a:t>Ablation study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24509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67494"/>
            <a:ext cx="9144000" cy="576064"/>
          </a:xfrm>
        </p:spPr>
        <p:txBody>
          <a:bodyPr/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바른고딕" panose="020B0603020101020101"/>
              </a:rPr>
              <a:t>Experiments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ea typeface="나눔바른고딕" panose="020B0603020101020101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83DA97-04C1-4332-9BB3-CE8FC467AAB8}"/>
              </a:ext>
            </a:extLst>
          </p:cNvPr>
          <p:cNvSpPr txBox="1"/>
          <p:nvPr/>
        </p:nvSpPr>
        <p:spPr>
          <a:xfrm>
            <a:off x="0" y="829171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ea typeface="나눔바른고딕" panose="020B0603020101020101" pitchFamily="50" charset="-127"/>
              </a:rPr>
              <a:t>Evaluation of style transfer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ea typeface="나눔바른고딕" panose="020B060302010102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4EEF657-A8B4-47F2-A2CF-34D0714CF4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7704" y="1141157"/>
            <a:ext cx="4905569" cy="3640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7265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67494"/>
            <a:ext cx="9144000" cy="576064"/>
          </a:xfrm>
        </p:spPr>
        <p:txBody>
          <a:bodyPr/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바른고딕" panose="020B0603020101020101"/>
              </a:rPr>
              <a:t>Experiments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ea typeface="나눔바른고딕" panose="020B0603020101020101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83DA97-04C1-4332-9BB3-CE8FC467AAB8}"/>
              </a:ext>
            </a:extLst>
          </p:cNvPr>
          <p:cNvSpPr txBox="1"/>
          <p:nvPr/>
        </p:nvSpPr>
        <p:spPr>
          <a:xfrm>
            <a:off x="0" y="829171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ea typeface="나눔바른고딕" panose="020B0603020101020101" pitchFamily="50" charset="-127"/>
              </a:rPr>
              <a:t>Evaluation of style transfer for general object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ea typeface="나눔바른고딕" panose="020B060302010102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F25A80C-79C1-4E43-893E-4082156401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7271"/>
          <a:stretch/>
        </p:blipFill>
        <p:spPr>
          <a:xfrm>
            <a:off x="2627784" y="1158399"/>
            <a:ext cx="3780420" cy="3775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0331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67494"/>
            <a:ext cx="9144000" cy="576064"/>
          </a:xfrm>
        </p:spPr>
        <p:txBody>
          <a:bodyPr/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바른고딕" panose="020B0603020101020101"/>
              </a:rPr>
              <a:t>Abstract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ea typeface="나눔바른고딕" panose="020B0603020101020101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E33EAB-0AF8-418E-9245-239A2BF62117}"/>
              </a:ext>
            </a:extLst>
          </p:cNvPr>
          <p:cNvSpPr txBox="1"/>
          <p:nvPr/>
        </p:nvSpPr>
        <p:spPr>
          <a:xfrm>
            <a:off x="287524" y="1318271"/>
            <a:ext cx="8568952" cy="20059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700" dirty="0">
                <a:ea typeface="나눔바른고딕" panose="020B0603020101020101"/>
              </a:rPr>
              <a:t>Fast feed-forward network for style transfer</a:t>
            </a:r>
          </a:p>
          <a:p>
            <a:pPr marL="540000" indent="-28575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700" dirty="0">
                <a:ea typeface="나눔바른고딕" panose="020B0603020101020101"/>
              </a:rPr>
              <a:t>Learn Style from large-scale multi-domain artistic images</a:t>
            </a:r>
          </a:p>
          <a:p>
            <a:pPr marL="540000" indent="-28575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700" dirty="0">
                <a:ea typeface="나눔바른고딕" panose="020B0603020101020101"/>
              </a:rPr>
              <a:t>Use a </a:t>
            </a:r>
            <a:r>
              <a:rPr lang="en-US" altLang="ko-KR" sz="1700" dirty="0">
                <a:solidFill>
                  <a:srgbClr val="FF0000"/>
                </a:solidFill>
                <a:ea typeface="나눔바른고딕" panose="020B0603020101020101"/>
              </a:rPr>
              <a:t>conditional generator </a:t>
            </a:r>
            <a:r>
              <a:rPr lang="en-US" altLang="ko-KR" sz="1700" dirty="0">
                <a:ea typeface="나눔바른고딕" panose="020B0603020101020101"/>
              </a:rPr>
              <a:t>that stylized content (based on category of styles)</a:t>
            </a:r>
          </a:p>
          <a:p>
            <a:pPr marL="540000" indent="-28575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700" dirty="0">
                <a:ea typeface="나눔바른고딕" panose="020B0603020101020101"/>
              </a:rPr>
              <a:t>Propose a </a:t>
            </a:r>
            <a:r>
              <a:rPr lang="en-US" altLang="ko-KR" sz="1700" dirty="0">
                <a:solidFill>
                  <a:srgbClr val="FF0000"/>
                </a:solidFill>
                <a:ea typeface="나눔바른고딕" panose="020B0603020101020101"/>
              </a:rPr>
              <a:t>mask module</a:t>
            </a:r>
          </a:p>
          <a:p>
            <a:pPr marL="540000" indent="-28575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sz="1700" dirty="0">
              <a:solidFill>
                <a:srgbClr val="FF0000"/>
              </a:solidFill>
              <a:ea typeface="나눔바른고딕" panose="020B0603020101020101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83DA97-04C1-4332-9BB3-CE8FC467AAB8}"/>
              </a:ext>
            </a:extLst>
          </p:cNvPr>
          <p:cNvSpPr txBox="1"/>
          <p:nvPr/>
        </p:nvSpPr>
        <p:spPr>
          <a:xfrm>
            <a:off x="0" y="829171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ea typeface="나눔바른고딕" panose="020B0603020101020101" pitchFamily="50" charset="-127"/>
              </a:rPr>
              <a:t>overview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53152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67494"/>
            <a:ext cx="9144000" cy="576064"/>
          </a:xfrm>
        </p:spPr>
        <p:txBody>
          <a:bodyPr/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바른고딕" panose="020B0603020101020101"/>
              </a:rPr>
              <a:t>Experiments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ea typeface="나눔바른고딕" panose="020B0603020101020101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E33EAB-0AF8-418E-9245-239A2BF62117}"/>
              </a:ext>
            </a:extLst>
          </p:cNvPr>
          <p:cNvSpPr txBox="1"/>
          <p:nvPr/>
        </p:nvSpPr>
        <p:spPr>
          <a:xfrm>
            <a:off x="287524" y="1342985"/>
            <a:ext cx="8856476" cy="23983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700" dirty="0">
                <a:ea typeface="나눔바른고딕" panose="020B0603020101020101"/>
              </a:rPr>
              <a:t>Evaluation </a:t>
            </a:r>
          </a:p>
          <a:p>
            <a:pPr marL="54000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700" dirty="0">
                <a:ea typeface="나눔바른고딕" panose="020B0603020101020101"/>
              </a:rPr>
              <a:t>Randomly select 10 content images and 10 style images</a:t>
            </a:r>
          </a:p>
          <a:p>
            <a:pPr marL="54000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700" dirty="0">
                <a:ea typeface="나눔바른고딕" panose="020B0603020101020101"/>
              </a:rPr>
              <a:t>Generate 700 testing pairs</a:t>
            </a:r>
          </a:p>
          <a:p>
            <a:pPr marL="54000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700" dirty="0">
                <a:ea typeface="나눔바른고딕" panose="020B0603020101020101"/>
              </a:rPr>
              <a:t>Ask 10 users to select the best results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700" dirty="0">
              <a:ea typeface="나눔바른고딕" panose="020B0603020101020101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700" dirty="0">
              <a:ea typeface="나눔바른고딕" panose="020B0603020101020101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83DA97-04C1-4332-9BB3-CE8FC467AAB8}"/>
              </a:ext>
            </a:extLst>
          </p:cNvPr>
          <p:cNvSpPr txBox="1"/>
          <p:nvPr/>
        </p:nvSpPr>
        <p:spPr>
          <a:xfrm>
            <a:off x="0" y="829171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ea typeface="나눔바른고딕" panose="020B0603020101020101" pitchFamily="50" charset="-127"/>
              </a:rPr>
              <a:t>Evaluation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ea typeface="나눔바른고딕" panose="020B060302010102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7F21BDF-0F2D-4DC6-BD26-E773340114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872" y="2931790"/>
            <a:ext cx="6876256" cy="93446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9E067DD-C952-4581-818A-623A2C284D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3873" y="3862351"/>
            <a:ext cx="6876256" cy="934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0515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67494"/>
            <a:ext cx="9144000" cy="576064"/>
          </a:xfrm>
        </p:spPr>
        <p:txBody>
          <a:bodyPr/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바른고딕" panose="020B0603020101020101"/>
              </a:rPr>
              <a:t>Introduction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ea typeface="나눔바른고딕" panose="020B0603020101020101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E33EAB-0AF8-418E-9245-239A2BF62117}"/>
              </a:ext>
            </a:extLst>
          </p:cNvPr>
          <p:cNvSpPr txBox="1"/>
          <p:nvPr/>
        </p:nvSpPr>
        <p:spPr>
          <a:xfrm>
            <a:off x="287524" y="1318271"/>
            <a:ext cx="8856476" cy="31831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700" dirty="0">
                <a:ea typeface="나눔바른고딕" panose="020B0603020101020101"/>
              </a:rPr>
              <a:t>The trained images translation network</a:t>
            </a:r>
          </a:p>
          <a:p>
            <a:pPr marL="540000" indent="-28575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700" dirty="0">
                <a:ea typeface="나눔바른고딕" panose="020B0603020101020101"/>
              </a:rPr>
              <a:t>Can transfer image from one domain to another domain (natural to sketch)</a:t>
            </a:r>
          </a:p>
          <a:p>
            <a:pPr marL="540000" indent="-28575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700" dirty="0">
                <a:solidFill>
                  <a:srgbClr val="FF0000"/>
                </a:solidFill>
                <a:ea typeface="나눔바른고딕" panose="020B0603020101020101"/>
              </a:rPr>
              <a:t>Can’t be applied to arbitrary style </a:t>
            </a:r>
            <a:r>
              <a:rPr lang="en-US" altLang="ko-KR" sz="1700" dirty="0">
                <a:ea typeface="나눔바른고딕" panose="020B0603020101020101"/>
              </a:rPr>
              <a:t>transfer as input images are from multiple domains</a:t>
            </a:r>
          </a:p>
          <a:p>
            <a:pPr marL="540000" indent="-28575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sz="1700" dirty="0">
              <a:ea typeface="나눔바른고딕" panose="020B0603020101020101"/>
            </a:endParaRPr>
          </a:p>
          <a:p>
            <a:pPr marL="27360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700" dirty="0">
                <a:ea typeface="나눔바른고딕" panose="020B0603020101020101"/>
              </a:rPr>
              <a:t>Techniques to tackle the challenging problem</a:t>
            </a:r>
          </a:p>
          <a:p>
            <a:pPr marL="540000" indent="-28575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700" dirty="0">
                <a:ea typeface="나눔바른고딕" panose="020B0603020101020101"/>
              </a:rPr>
              <a:t>Conditional network (Both generator and discriminator)</a:t>
            </a:r>
          </a:p>
          <a:p>
            <a:pPr marL="540000" indent="-28575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700" dirty="0" err="1">
                <a:ea typeface="나눔바른고딕" panose="020B0603020101020101"/>
              </a:rPr>
              <a:t>AdaIN</a:t>
            </a:r>
            <a:r>
              <a:rPr lang="en-US" altLang="ko-KR" sz="1700" dirty="0">
                <a:ea typeface="나눔바른고딕" panose="020B0603020101020101"/>
              </a:rPr>
              <a:t> (to combine the two input)</a:t>
            </a:r>
          </a:p>
          <a:p>
            <a:pPr marL="540000" indent="-28575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700" dirty="0">
                <a:ea typeface="나눔바른고딕" panose="020B0603020101020101"/>
              </a:rPr>
              <a:t>Mask Module (to control the level of stylization)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83DA97-04C1-4332-9BB3-CE8FC467AAB8}"/>
              </a:ext>
            </a:extLst>
          </p:cNvPr>
          <p:cNvSpPr txBox="1"/>
          <p:nvPr/>
        </p:nvSpPr>
        <p:spPr>
          <a:xfrm>
            <a:off x="0" y="829171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ea typeface="나눔바른고딕" panose="020B0603020101020101" pitchFamily="50" charset="-127"/>
              </a:rPr>
              <a:t>overview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980463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67494"/>
            <a:ext cx="9144000" cy="576064"/>
          </a:xfrm>
        </p:spPr>
        <p:txBody>
          <a:bodyPr/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바른고딕" panose="020B0603020101020101"/>
              </a:rPr>
              <a:t>Introduction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ea typeface="나눔바른고딕" panose="020B0603020101020101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E33EAB-0AF8-418E-9245-239A2BF62117}"/>
              </a:ext>
            </a:extLst>
          </p:cNvPr>
          <p:cNvSpPr txBox="1"/>
          <p:nvPr/>
        </p:nvSpPr>
        <p:spPr>
          <a:xfrm>
            <a:off x="287524" y="1318271"/>
            <a:ext cx="8856476" cy="35755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700" dirty="0">
                <a:ea typeface="나눔바른고딕" panose="020B0603020101020101"/>
              </a:rPr>
              <a:t>Generator</a:t>
            </a:r>
          </a:p>
          <a:p>
            <a:pPr marL="540000" indent="-28575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700" dirty="0">
                <a:ea typeface="나눔바른고딕" panose="020B0603020101020101"/>
              </a:rPr>
              <a:t>Be trained to fool the discriminator</a:t>
            </a:r>
          </a:p>
          <a:p>
            <a:pPr marL="540000" indent="-28575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700" dirty="0">
                <a:ea typeface="나눔바른고딕" panose="020B0603020101020101"/>
              </a:rPr>
              <a:t>Satisfy the </a:t>
            </a:r>
            <a:r>
              <a:rPr lang="en-US" altLang="ko-KR" sz="1700" dirty="0">
                <a:solidFill>
                  <a:srgbClr val="FF0000"/>
                </a:solidFill>
                <a:ea typeface="나눔바른고딕" panose="020B0603020101020101"/>
              </a:rPr>
              <a:t>content and style representation </a:t>
            </a:r>
            <a:r>
              <a:rPr lang="en-US" altLang="ko-KR" sz="1700" dirty="0">
                <a:ea typeface="나눔바른고딕" panose="020B0603020101020101"/>
              </a:rPr>
              <a:t>similarity inputs</a:t>
            </a:r>
          </a:p>
          <a:p>
            <a:pPr marL="540000" indent="-28575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700" dirty="0">
                <a:ea typeface="나눔바른고딕" panose="020B0603020101020101"/>
              </a:rPr>
              <a:t>Be conditioned on both content image and style image</a:t>
            </a:r>
          </a:p>
          <a:p>
            <a:pPr marL="540000" indent="-28575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700" dirty="0">
                <a:ea typeface="나눔바른고딕" panose="020B0603020101020101"/>
              </a:rPr>
              <a:t>Use </a:t>
            </a:r>
            <a:r>
              <a:rPr lang="en-US" altLang="ko-KR" sz="1700" dirty="0" err="1">
                <a:ea typeface="나눔바른고딕" panose="020B0603020101020101"/>
              </a:rPr>
              <a:t>AdaIN</a:t>
            </a:r>
            <a:endParaRPr lang="en-US" altLang="ko-KR" sz="1700" dirty="0">
              <a:ea typeface="나눔바른고딕" panose="020B0603020101020101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700" dirty="0">
              <a:ea typeface="나눔바른고딕" panose="020B0603020101020101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700" dirty="0">
                <a:ea typeface="나눔바른고딕" panose="020B0603020101020101"/>
              </a:rPr>
              <a:t>Discriminator</a:t>
            </a:r>
          </a:p>
          <a:p>
            <a:pPr marL="540000" indent="-28575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700" dirty="0">
                <a:ea typeface="나눔바른고딕" panose="020B0603020101020101"/>
              </a:rPr>
              <a:t>Be conditioned on the coarse domain categories</a:t>
            </a:r>
          </a:p>
          <a:p>
            <a:pPr marL="540000" indent="-28575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700" dirty="0">
                <a:ea typeface="나눔바른고딕" panose="020B0603020101020101"/>
              </a:rPr>
              <a:t>Be trained to distinguish the generated images with real images from the same style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83DA97-04C1-4332-9BB3-CE8FC467AAB8}"/>
              </a:ext>
            </a:extLst>
          </p:cNvPr>
          <p:cNvSpPr txBox="1"/>
          <p:nvPr/>
        </p:nvSpPr>
        <p:spPr>
          <a:xfrm>
            <a:off x="0" y="829171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ea typeface="나눔바른고딕" panose="020B0603020101020101" pitchFamily="50" charset="-127"/>
              </a:rPr>
              <a:t>overview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023482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67494"/>
            <a:ext cx="9144000" cy="576064"/>
          </a:xfrm>
        </p:spPr>
        <p:txBody>
          <a:bodyPr/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바른고딕" panose="020B0603020101020101"/>
              </a:rPr>
              <a:t>Proposed Method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ea typeface="나눔바른고딕" panose="020B0603020101020101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E33EAB-0AF8-418E-9245-239A2BF62117}"/>
              </a:ext>
            </a:extLst>
          </p:cNvPr>
          <p:cNvSpPr txBox="1"/>
          <p:nvPr/>
        </p:nvSpPr>
        <p:spPr>
          <a:xfrm>
            <a:off x="287524" y="1318271"/>
            <a:ext cx="8856476" cy="23983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700" dirty="0">
                <a:ea typeface="나눔바른고딕" panose="020B0603020101020101"/>
              </a:rPr>
              <a:t>Transformation network</a:t>
            </a:r>
          </a:p>
          <a:p>
            <a:pPr marL="54000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700" dirty="0">
                <a:ea typeface="나눔바른고딕" panose="020B0603020101020101"/>
              </a:rPr>
              <a:t>ED architecture</a:t>
            </a:r>
          </a:p>
          <a:p>
            <a:pPr marL="540000" indent="-28575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700" dirty="0">
                <a:ea typeface="나눔바른고딕" panose="020B0603020101020101"/>
              </a:rPr>
              <a:t>Use the conv. Layers of the pretrained VGG</a:t>
            </a:r>
          </a:p>
          <a:p>
            <a:pPr marL="540000" indent="-28575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700" dirty="0">
                <a:ea typeface="나눔바른고딕" panose="020B0603020101020101"/>
              </a:rPr>
              <a:t>Add skip connection</a:t>
            </a:r>
          </a:p>
          <a:p>
            <a:pPr marL="540000" indent="-28575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700" dirty="0">
                <a:ea typeface="나눔바른고딕" panose="020B0603020101020101"/>
              </a:rPr>
              <a:t>Concatenate the features from different level</a:t>
            </a:r>
          </a:p>
          <a:p>
            <a:pPr marL="540000" indent="-28575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700" dirty="0">
                <a:ea typeface="나눔바른고딕" panose="020B0603020101020101"/>
              </a:rPr>
              <a:t>Be trained with perceptual loss for content representation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83DA97-04C1-4332-9BB3-CE8FC467AAB8}"/>
              </a:ext>
            </a:extLst>
          </p:cNvPr>
          <p:cNvSpPr txBox="1"/>
          <p:nvPr/>
        </p:nvSpPr>
        <p:spPr>
          <a:xfrm>
            <a:off x="0" y="829171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ea typeface="나눔바른고딕" panose="020B0603020101020101" pitchFamily="50" charset="-127"/>
              </a:rPr>
              <a:t>overview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639193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964D7ACC-C3BF-4059-9070-0ECB53857B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0072" y="2577405"/>
            <a:ext cx="3808593" cy="2310457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67494"/>
            <a:ext cx="9144000" cy="576064"/>
          </a:xfrm>
        </p:spPr>
        <p:txBody>
          <a:bodyPr/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바른고딕" panose="020B0603020101020101"/>
              </a:rPr>
              <a:t>Proposed Method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ea typeface="나눔바른고딕" panose="020B0603020101020101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E33EAB-0AF8-418E-9245-239A2BF62117}"/>
              </a:ext>
            </a:extLst>
          </p:cNvPr>
          <p:cNvSpPr txBox="1"/>
          <p:nvPr/>
        </p:nvSpPr>
        <p:spPr>
          <a:xfrm>
            <a:off x="287524" y="1077913"/>
            <a:ext cx="8856476" cy="35755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700" dirty="0">
                <a:ea typeface="나눔바른고딕" panose="020B0603020101020101"/>
              </a:rPr>
              <a:t>Encoder (VGG)</a:t>
            </a:r>
          </a:p>
          <a:p>
            <a:pPr marL="540000" indent="-28575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700" dirty="0">
                <a:ea typeface="나눔바른고딕" panose="020B0603020101020101"/>
              </a:rPr>
              <a:t>Adapt first 3 blocks and the first conv. Layer of the forth block</a:t>
            </a:r>
          </a:p>
          <a:p>
            <a:pPr marL="540000" indent="-28575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700" dirty="0">
                <a:ea typeface="나눔바른고딕" panose="020B0603020101020101"/>
              </a:rPr>
              <a:t>Max-pooling layer of stride two between blocks</a:t>
            </a:r>
          </a:p>
          <a:p>
            <a:pPr marL="540000" indent="-28575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700" dirty="0">
                <a:ea typeface="나눔바른고딕" panose="020B0603020101020101"/>
              </a:rPr>
              <a:t>Concatenate the features from the first conv.</a:t>
            </a:r>
          </a:p>
          <a:p>
            <a:pPr marL="254250" algn="l">
              <a:lnSpc>
                <a:spcPct val="150000"/>
              </a:lnSpc>
            </a:pPr>
            <a:r>
              <a:rPr lang="en-US" altLang="ko-KR" sz="1700" dirty="0">
                <a:ea typeface="나눔바른고딕" panose="020B0603020101020101"/>
              </a:rPr>
              <a:t>     layer of each block as the output</a:t>
            </a:r>
          </a:p>
          <a:p>
            <a:pPr marL="273600" algn="l">
              <a:lnSpc>
                <a:spcPct val="150000"/>
              </a:lnSpc>
            </a:pPr>
            <a:endParaRPr lang="en-US" altLang="ko-KR" sz="1700" dirty="0">
              <a:ea typeface="나눔바른고딕" panose="020B0603020101020101"/>
            </a:endParaRPr>
          </a:p>
          <a:p>
            <a:pPr marL="27360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700" dirty="0">
                <a:ea typeface="나눔바른고딕" panose="020B0603020101020101"/>
              </a:rPr>
              <a:t>Skip connection</a:t>
            </a:r>
          </a:p>
          <a:p>
            <a:pPr marL="559350" indent="-28575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700" dirty="0">
                <a:ea typeface="나눔바른고딕" panose="020B0603020101020101"/>
              </a:rPr>
              <a:t>To transfer style captured both high and low</a:t>
            </a:r>
          </a:p>
          <a:p>
            <a:pPr marL="559350" indent="-28575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700" dirty="0">
                <a:ea typeface="나눔바른고딕" panose="020B0603020101020101"/>
              </a:rPr>
              <a:t>Smooth the surface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83DA97-04C1-4332-9BB3-CE8FC467AAB8}"/>
              </a:ext>
            </a:extLst>
          </p:cNvPr>
          <p:cNvSpPr txBox="1"/>
          <p:nvPr/>
        </p:nvSpPr>
        <p:spPr>
          <a:xfrm>
            <a:off x="0" y="829171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ea typeface="나눔바른고딕" panose="020B0603020101020101" pitchFamily="50" charset="-127"/>
              </a:rPr>
              <a:t>Network architecture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577551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67494"/>
            <a:ext cx="9144000" cy="576064"/>
          </a:xfrm>
        </p:spPr>
        <p:txBody>
          <a:bodyPr/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바른고딕" panose="020B0603020101020101"/>
              </a:rPr>
              <a:t>Proposed Method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ea typeface="나눔바른고딕" panose="020B0603020101020101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83DA97-04C1-4332-9BB3-CE8FC467AAB8}"/>
              </a:ext>
            </a:extLst>
          </p:cNvPr>
          <p:cNvSpPr txBox="1"/>
          <p:nvPr/>
        </p:nvSpPr>
        <p:spPr>
          <a:xfrm>
            <a:off x="0" y="829171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ea typeface="나눔바른고딕" panose="020B0603020101020101" pitchFamily="50" charset="-127"/>
              </a:rPr>
              <a:t>Network architecture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ea typeface="나눔바른고딕" panose="020B060302010102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F1EE7B4-0783-42D9-A464-BDA47568D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345" y="1141378"/>
            <a:ext cx="7095310" cy="3426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3458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67494"/>
            <a:ext cx="9144000" cy="576064"/>
          </a:xfrm>
        </p:spPr>
        <p:txBody>
          <a:bodyPr/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바른고딕" panose="020B0603020101020101"/>
              </a:rPr>
              <a:t>Proposed Method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ea typeface="나눔바른고딕" panose="020B0603020101020101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E33EAB-0AF8-418E-9245-239A2BF62117}"/>
              </a:ext>
            </a:extLst>
          </p:cNvPr>
          <p:cNvSpPr txBox="1"/>
          <p:nvPr/>
        </p:nvSpPr>
        <p:spPr>
          <a:xfrm>
            <a:off x="287524" y="1342985"/>
            <a:ext cx="8856476" cy="27907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700" dirty="0">
                <a:ea typeface="나눔바른고딕" panose="020B0603020101020101"/>
              </a:rPr>
              <a:t>Decoder</a:t>
            </a:r>
          </a:p>
          <a:p>
            <a:pPr marL="540000" indent="-28575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700" dirty="0">
                <a:ea typeface="나눔바른고딕" panose="020B0603020101020101"/>
              </a:rPr>
              <a:t>Be designed to be almost symmetric to the VGG Encoder</a:t>
            </a:r>
          </a:p>
          <a:p>
            <a:pPr marL="540000" indent="-28575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700" dirty="0">
                <a:ea typeface="나눔바른고딕" panose="020B0603020101020101"/>
              </a:rPr>
              <a:t>Have four blocks</a:t>
            </a:r>
          </a:p>
          <a:p>
            <a:pPr marL="540000" indent="-28575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700" dirty="0">
                <a:ea typeface="나눔바른고딕" panose="020B0603020101020101"/>
              </a:rPr>
              <a:t>Transposed conv. layer for up-sampling</a:t>
            </a:r>
          </a:p>
          <a:p>
            <a:pPr marL="540000" indent="-28575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700" dirty="0">
                <a:ea typeface="나눔바른고딕" panose="020B0603020101020101"/>
              </a:rPr>
              <a:t>Add </a:t>
            </a:r>
            <a:r>
              <a:rPr lang="en-US" altLang="ko-KR" sz="1700" dirty="0" err="1">
                <a:ea typeface="나눔바른고딕" panose="020B0603020101020101"/>
              </a:rPr>
              <a:t>LeakyReLU</a:t>
            </a:r>
            <a:r>
              <a:rPr lang="en-US" altLang="ko-KR" sz="1700" dirty="0">
                <a:ea typeface="나눔바른고딕" panose="020B0603020101020101"/>
              </a:rPr>
              <a:t> and batch normalization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700" dirty="0">
              <a:ea typeface="나눔바른고딕" panose="020B0603020101020101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700" dirty="0">
              <a:ea typeface="나눔바른고딕" panose="020B0603020101020101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83DA97-04C1-4332-9BB3-CE8FC467AAB8}"/>
              </a:ext>
            </a:extLst>
          </p:cNvPr>
          <p:cNvSpPr txBox="1"/>
          <p:nvPr/>
        </p:nvSpPr>
        <p:spPr>
          <a:xfrm>
            <a:off x="0" y="829171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ea typeface="나눔바른고딕" panose="020B0603020101020101" pitchFamily="50" charset="-127"/>
              </a:rPr>
              <a:t>Network architecture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98601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67494"/>
            <a:ext cx="9144000" cy="576064"/>
          </a:xfrm>
        </p:spPr>
        <p:txBody>
          <a:bodyPr/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바른고딕" panose="020B0603020101020101"/>
              </a:rPr>
              <a:t>Proposed Method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ea typeface="나눔바른고딕" panose="020B0603020101020101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CE33EAB-0AF8-418E-9245-239A2BF62117}"/>
                  </a:ext>
                </a:extLst>
              </p:cNvPr>
              <p:cNvSpPr txBox="1"/>
              <p:nvPr/>
            </p:nvSpPr>
            <p:spPr>
              <a:xfrm>
                <a:off x="287524" y="1342985"/>
                <a:ext cx="8856476" cy="34378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l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700" dirty="0">
                    <a:ea typeface="나눔바른고딕" panose="020B0603020101020101"/>
                  </a:rPr>
                  <a:t>Adaptive Instance Normalization (</a:t>
                </a:r>
                <a:r>
                  <a:rPr lang="en-US" altLang="ko-KR" sz="1700" dirty="0" err="1">
                    <a:ea typeface="나눔바른고딕" panose="020B0603020101020101"/>
                  </a:rPr>
                  <a:t>AdaIN</a:t>
                </a:r>
                <a:r>
                  <a:rPr lang="en-US" altLang="ko-KR" sz="1700" dirty="0">
                    <a:ea typeface="나눔바른고딕" panose="020B0603020101020101"/>
                  </a:rPr>
                  <a:t>)</a:t>
                </a:r>
              </a:p>
              <a:p>
                <a:pPr marL="540000" indent="-285750" algn="l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ko-KR" sz="1700" dirty="0">
                    <a:ea typeface="나눔바른고딕" panose="020B0603020101020101"/>
                  </a:rPr>
                  <a:t>Have been shown to be effective for image style transfer</a:t>
                </a:r>
              </a:p>
              <a:p>
                <a:pPr marL="540000" indent="-285750" algn="l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ko-KR" sz="1700" dirty="0" err="1">
                    <a:ea typeface="나눔바른고딕" panose="020B0603020101020101"/>
                  </a:rPr>
                  <a:t>batchsize</a:t>
                </a:r>
                <a:r>
                  <a:rPr lang="en-US" altLang="ko-KR" sz="1700" dirty="0">
                    <a:ea typeface="나눔바른고딕" panose="020B0603020101020101"/>
                  </a:rPr>
                  <a:t>(N), number of channels(C), height(H), width(W)</a:t>
                </a:r>
              </a:p>
              <a:p>
                <a:pPr marL="540000" indent="-285750" algn="l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endParaRPr lang="en-US" altLang="ko-KR" sz="1700" dirty="0">
                  <a:ea typeface="나눔바른고딕" panose="020B0603020101020101"/>
                </a:endParaRPr>
              </a:p>
              <a:p>
                <a:pPr marL="540000" indent="-28575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700" b="0" i="1" smtClean="0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</m:ctrlPr>
                      </m:sSubPr>
                      <m:e>
                        <m:r>
                          <a:rPr lang="ko-KR" altLang="en-US" sz="1700" b="0" i="1" smtClean="0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𝜇</m:t>
                        </m:r>
                      </m:e>
                      <m:sub>
                        <m:r>
                          <a:rPr lang="en-US" altLang="ko-KR" sz="1700" b="0" i="1" smtClean="0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𝑛𝑐</m:t>
                        </m:r>
                      </m:sub>
                    </m:sSub>
                    <m:d>
                      <m:dPr>
                        <m:ctrlPr>
                          <a:rPr lang="en-US" altLang="ko-KR" sz="1700" b="0" i="1" smtClean="0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</m:ctrlPr>
                      </m:dPr>
                      <m:e>
                        <m:r>
                          <a:rPr lang="en-US" altLang="ko-KR" sz="1700" b="0" i="1" smtClean="0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𝑥</m:t>
                        </m:r>
                      </m:e>
                    </m:d>
                    <m:r>
                      <a:rPr lang="en-US" altLang="ko-KR" sz="1700" b="0" i="1" smtClean="0">
                        <a:latin typeface="Cambria Math" panose="02040503050406030204" pitchFamily="18" charset="0"/>
                        <a:ea typeface="나눔바른고딕" panose="020B0603020101020101"/>
                      </a:rPr>
                      <m:t>=</m:t>
                    </m:r>
                    <m:f>
                      <m:fPr>
                        <m:ctrlPr>
                          <a:rPr lang="en-US" altLang="ko-KR" sz="1700" b="0" i="1" smtClean="0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</m:ctrlPr>
                      </m:fPr>
                      <m:num>
                        <m:r>
                          <a:rPr lang="en-US" altLang="ko-KR" sz="1700" b="0" i="1" smtClean="0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1</m:t>
                        </m:r>
                      </m:num>
                      <m:den>
                        <m:r>
                          <a:rPr lang="en-US" altLang="ko-KR" sz="1700" b="0" i="1" smtClean="0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𝐻𝑊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altLang="ko-KR" sz="1700" b="0" i="1" smtClean="0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sz="1700" b="0" i="1" smtClean="0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h</m:t>
                        </m:r>
                        <m:r>
                          <a:rPr lang="en-US" altLang="ko-KR" sz="1700" b="0" i="1" smtClean="0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,</m:t>
                        </m:r>
                        <m:r>
                          <a:rPr lang="en-US" altLang="ko-KR" sz="1700" b="0" i="1" smtClean="0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𝑤</m:t>
                        </m:r>
                        <m:r>
                          <a:rPr lang="en-US" altLang="ko-KR" sz="1700" b="0" i="1" smtClean="0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=1</m:t>
                        </m:r>
                      </m:sub>
                      <m:sup>
                        <m:r>
                          <a:rPr lang="en-US" altLang="ko-KR" sz="1700" b="0" i="1" smtClean="0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𝐻</m:t>
                        </m:r>
                        <m:r>
                          <a:rPr lang="en-US" altLang="ko-KR" sz="1700" b="0" i="1" smtClean="0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,</m:t>
                        </m:r>
                        <m:r>
                          <a:rPr lang="en-US" altLang="ko-KR" sz="1700" b="0" i="1" smtClean="0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𝑊</m:t>
                        </m:r>
                      </m:sup>
                      <m:e>
                        <m:sSub>
                          <m:sSubPr>
                            <m:ctrlPr>
                              <a:rPr lang="en-US" altLang="ko-KR" sz="1700" b="0" i="1" smtClean="0">
                                <a:latin typeface="Cambria Math" panose="02040503050406030204" pitchFamily="18" charset="0"/>
                                <a:ea typeface="나눔바른고딕" panose="020B0603020101020101"/>
                              </a:rPr>
                            </m:ctrlPr>
                          </m:sSubPr>
                          <m:e>
                            <m:r>
                              <a:rPr lang="en-US" altLang="ko-KR" sz="1700" b="0" i="1" smtClean="0">
                                <a:latin typeface="Cambria Math" panose="02040503050406030204" pitchFamily="18" charset="0"/>
                                <a:ea typeface="나눔바른고딕" panose="020B0603020101020101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1700" b="0" i="1" smtClean="0">
                                <a:latin typeface="Cambria Math" panose="02040503050406030204" pitchFamily="18" charset="0"/>
                                <a:ea typeface="나눔바른고딕" panose="020B0603020101020101"/>
                              </a:rPr>
                              <m:t>𝑛𝑐h𝑤</m:t>
                            </m:r>
                          </m:sub>
                        </m:sSub>
                      </m:e>
                    </m:nary>
                    <m:r>
                      <a:rPr lang="en-US" altLang="ko-KR" sz="1700" b="0" i="1" smtClean="0">
                        <a:latin typeface="Cambria Math" panose="02040503050406030204" pitchFamily="18" charset="0"/>
                        <a:ea typeface="나눔바른고딕" panose="020B0603020101020101"/>
                      </a:rPr>
                      <m:t>,</m:t>
                    </m:r>
                    <m:sSub>
                      <m:sSubPr>
                        <m:ctrlPr>
                          <a:rPr lang="en-US" altLang="ko-KR" sz="1700" i="1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</m:ctrlPr>
                      </m:sSubPr>
                      <m:e>
                        <m:r>
                          <a:rPr lang="ko-KR" altLang="en-US" sz="1700" i="1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𝜎</m:t>
                        </m:r>
                      </m:e>
                      <m:sub>
                        <m:r>
                          <a:rPr lang="en-US" altLang="ko-KR" sz="1700" i="1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𝑛𝑐</m:t>
                        </m:r>
                      </m:sub>
                    </m:sSub>
                    <m:d>
                      <m:dPr>
                        <m:ctrlPr>
                          <a:rPr lang="en-US" altLang="ko-KR" sz="1700" i="1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</m:ctrlPr>
                      </m:dPr>
                      <m:e>
                        <m:r>
                          <a:rPr lang="en-US" altLang="ko-KR" sz="1700" i="1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𝑥</m:t>
                        </m:r>
                      </m:e>
                    </m:d>
                    <m:r>
                      <a:rPr lang="en-US" altLang="ko-KR" sz="1700" b="0" i="1" smtClean="0">
                        <a:latin typeface="Cambria Math" panose="02040503050406030204" pitchFamily="18" charset="0"/>
                        <a:ea typeface="나눔바른고딕" panose="020B0603020101020101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ko-KR" sz="1700" b="0" i="1" smtClean="0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altLang="ko-KR" sz="1700" i="1">
                                <a:latin typeface="Cambria Math" panose="02040503050406030204" pitchFamily="18" charset="0"/>
                                <a:ea typeface="나눔바른고딕" panose="020B0603020101020101"/>
                              </a:rPr>
                            </m:ctrlPr>
                          </m:fPr>
                          <m:num>
                            <m:r>
                              <a:rPr lang="en-US" altLang="ko-KR" sz="1700" i="1">
                                <a:latin typeface="Cambria Math" panose="02040503050406030204" pitchFamily="18" charset="0"/>
                                <a:ea typeface="나눔바른고딕" panose="020B0603020101020101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sz="1700" i="1">
                                <a:latin typeface="Cambria Math" panose="02040503050406030204" pitchFamily="18" charset="0"/>
                                <a:ea typeface="나눔바른고딕" panose="020B0603020101020101"/>
                              </a:rPr>
                              <m:t>𝐻𝑊</m:t>
                            </m:r>
                          </m:den>
                        </m:f>
                        <m:nary>
                          <m:naryPr>
                            <m:chr m:val="∑"/>
                            <m:ctrlPr>
                              <a:rPr lang="en-US" altLang="ko-KR" sz="1700" i="1">
                                <a:latin typeface="Cambria Math" panose="02040503050406030204" pitchFamily="18" charset="0"/>
                                <a:ea typeface="나눔바른고딕" panose="020B0603020101020101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ko-KR" sz="1700" i="1">
                                <a:latin typeface="Cambria Math" panose="02040503050406030204" pitchFamily="18" charset="0"/>
                                <a:ea typeface="나눔바른고딕" panose="020B0603020101020101"/>
                              </a:rPr>
                              <m:t>h</m:t>
                            </m:r>
                            <m:r>
                              <a:rPr lang="en-US" altLang="ko-KR" sz="1700" i="1">
                                <a:latin typeface="Cambria Math" panose="02040503050406030204" pitchFamily="18" charset="0"/>
                                <a:ea typeface="나눔바른고딕" panose="020B0603020101020101"/>
                              </a:rPr>
                              <m:t>,</m:t>
                            </m:r>
                            <m:r>
                              <a:rPr lang="en-US" altLang="ko-KR" sz="1700" i="1">
                                <a:latin typeface="Cambria Math" panose="02040503050406030204" pitchFamily="18" charset="0"/>
                                <a:ea typeface="나눔바른고딕" panose="020B0603020101020101"/>
                              </a:rPr>
                              <m:t>𝑤</m:t>
                            </m:r>
                            <m:r>
                              <a:rPr lang="en-US" altLang="ko-KR" sz="1700" i="1">
                                <a:latin typeface="Cambria Math" panose="02040503050406030204" pitchFamily="18" charset="0"/>
                                <a:ea typeface="나눔바른고딕" panose="020B0603020101020101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ko-KR" sz="1700" i="1">
                                <a:latin typeface="Cambria Math" panose="02040503050406030204" pitchFamily="18" charset="0"/>
                                <a:ea typeface="나눔바른고딕" panose="020B0603020101020101"/>
                              </a:rPr>
                              <m:t>𝐻</m:t>
                            </m:r>
                            <m:r>
                              <a:rPr lang="en-US" altLang="ko-KR" sz="1700" i="1">
                                <a:latin typeface="Cambria Math" panose="02040503050406030204" pitchFamily="18" charset="0"/>
                                <a:ea typeface="나눔바른고딕" panose="020B0603020101020101"/>
                              </a:rPr>
                              <m:t>,</m:t>
                            </m:r>
                            <m:r>
                              <a:rPr lang="en-US" altLang="ko-KR" sz="1700" i="1">
                                <a:latin typeface="Cambria Math" panose="02040503050406030204" pitchFamily="18" charset="0"/>
                                <a:ea typeface="나눔바른고딕" panose="020B0603020101020101"/>
                              </a:rPr>
                              <m:t>𝑊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altLang="ko-KR" sz="1700" b="0" i="1" smtClean="0">
                                    <a:latin typeface="Cambria Math" panose="02040503050406030204" pitchFamily="18" charset="0"/>
                                    <a:ea typeface="나눔바른고딕" panose="020B0603020101020101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altLang="ko-KR" sz="1700" b="0" i="1" smtClean="0">
                                        <a:latin typeface="Cambria Math" panose="02040503050406030204" pitchFamily="18" charset="0"/>
                                        <a:ea typeface="나눔바른고딕" panose="020B0603020101020101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ko-KR" sz="1700" i="1">
                                            <a:latin typeface="Cambria Math" panose="02040503050406030204" pitchFamily="18" charset="0"/>
                                            <a:ea typeface="나눔바른고딕" panose="020B0603020101020101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700" i="1">
                                            <a:latin typeface="Cambria Math" panose="02040503050406030204" pitchFamily="18" charset="0"/>
                                            <a:ea typeface="나눔바른고딕" panose="020B0603020101020101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ko-KR" sz="1700" i="1">
                                            <a:latin typeface="Cambria Math" panose="02040503050406030204" pitchFamily="18" charset="0"/>
                                            <a:ea typeface="나눔바른고딕" panose="020B0603020101020101"/>
                                          </a:rPr>
                                          <m:t>𝑛𝑐h𝑤</m:t>
                                        </m:r>
                                      </m:sub>
                                    </m:sSub>
                                    <m:r>
                                      <a:rPr lang="en-US" altLang="ko-KR" sz="1700" b="0" i="1" smtClean="0">
                                        <a:latin typeface="Cambria Math" panose="02040503050406030204" pitchFamily="18" charset="0"/>
                                        <a:ea typeface="나눔바른고딕" panose="020B0603020101020101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altLang="ko-KR" sz="1700" i="1">
                                            <a:latin typeface="Cambria Math" panose="02040503050406030204" pitchFamily="18" charset="0"/>
                                            <a:ea typeface="나눔바른고딕" panose="020B0603020101020101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ko-KR" altLang="en-US" sz="1700" i="1">
                                            <a:latin typeface="Cambria Math" panose="02040503050406030204" pitchFamily="18" charset="0"/>
                                            <a:ea typeface="나눔바른고딕" panose="020B0603020101020101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a:rPr lang="en-US" altLang="ko-KR" sz="1700" i="1">
                                            <a:latin typeface="Cambria Math" panose="02040503050406030204" pitchFamily="18" charset="0"/>
                                            <a:ea typeface="나눔바른고딕" panose="020B0603020101020101"/>
                                          </a:rPr>
                                          <m:t>𝑛𝑐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altLang="ko-KR" sz="1700" b="0" i="1" smtClean="0">
                                    <a:latin typeface="Cambria Math" panose="02040503050406030204" pitchFamily="18" charset="0"/>
                                    <a:ea typeface="나눔바른고딕" panose="020B0603020101020101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ko-KR" sz="1700" b="0" i="1" smtClean="0">
                                <a:latin typeface="Cambria Math" panose="02040503050406030204" pitchFamily="18" charset="0"/>
                                <a:ea typeface="나눔바른고딕" panose="020B0603020101020101"/>
                              </a:rPr>
                              <m:t>+</m:t>
                            </m:r>
                            <m:r>
                              <a:rPr lang="ko-KR" altLang="en-US" sz="1700" b="0" i="1" smtClean="0">
                                <a:latin typeface="Cambria Math" panose="02040503050406030204" pitchFamily="18" charset="0"/>
                                <a:ea typeface="나눔바른고딕" panose="020B0603020101020101"/>
                              </a:rPr>
                              <m:t>𝜀</m:t>
                            </m:r>
                          </m:e>
                        </m:nary>
                      </m:e>
                    </m:rad>
                  </m:oMath>
                </a14:m>
                <a:endParaRPr lang="en-US" altLang="ko-KR" sz="1700" dirty="0">
                  <a:ea typeface="나눔바른고딕" panose="020B0603020101020101"/>
                </a:endParaRPr>
              </a:p>
              <a:p>
                <a:pPr marL="540000" indent="-285750" algn="l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700" b="0" i="1" smtClean="0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</m:ctrlPr>
                      </m:sSubPr>
                      <m:e>
                        <m:r>
                          <a:rPr lang="en-US" altLang="ko-KR" sz="1700" b="0" i="1" smtClean="0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𝐴</m:t>
                        </m:r>
                      </m:e>
                      <m:sub>
                        <m:r>
                          <a:rPr lang="en-US" altLang="ko-KR" sz="1700" b="0" i="1" smtClean="0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𝑛𝑐h𝑤</m:t>
                        </m:r>
                      </m:sub>
                    </m:sSub>
                    <m:d>
                      <m:dPr>
                        <m:ctrlPr>
                          <a:rPr lang="en-US" altLang="ko-KR" sz="1700" b="0" i="1" smtClean="0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</m:ctrlPr>
                      </m:dPr>
                      <m:e>
                        <m:r>
                          <a:rPr lang="en-US" altLang="ko-KR" sz="1700" b="0" i="1" smtClean="0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𝑥</m:t>
                        </m:r>
                        <m:r>
                          <a:rPr lang="en-US" altLang="ko-KR" sz="1700" b="0" i="1" smtClean="0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,</m:t>
                        </m:r>
                        <m:r>
                          <a:rPr lang="en-US" altLang="ko-KR" sz="1700" b="0" i="1" smtClean="0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𝑦</m:t>
                        </m:r>
                      </m:e>
                    </m:d>
                    <m:r>
                      <a:rPr lang="en-US" altLang="ko-KR" sz="1700" b="0" i="1" smtClean="0">
                        <a:latin typeface="Cambria Math" panose="02040503050406030204" pitchFamily="18" charset="0"/>
                        <a:ea typeface="나눔바른고딕" panose="020B0603020101020101"/>
                      </a:rPr>
                      <m:t>= </m:t>
                    </m:r>
                    <m:sSub>
                      <m:sSubPr>
                        <m:ctrlPr>
                          <a:rPr lang="en-US" altLang="ko-KR" sz="1700" b="0" i="1" smtClean="0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</m:ctrlPr>
                      </m:sSubPr>
                      <m:e>
                        <m:r>
                          <a:rPr lang="ko-KR" altLang="en-US" sz="1700" b="0" i="1" smtClean="0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𝜎</m:t>
                        </m:r>
                      </m:e>
                      <m:sub>
                        <m:r>
                          <a:rPr lang="en-US" altLang="ko-KR" sz="1700" b="0" i="1" smtClean="0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𝑛𝑐</m:t>
                        </m:r>
                      </m:sub>
                    </m:sSub>
                    <m:d>
                      <m:dPr>
                        <m:ctrlPr>
                          <a:rPr lang="en-US" altLang="ko-KR" sz="1700" b="0" i="1" smtClean="0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</m:ctrlPr>
                      </m:dPr>
                      <m:e>
                        <m:r>
                          <a:rPr lang="en-US" altLang="ko-KR" sz="1700" b="0" i="1" smtClean="0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𝑦</m:t>
                        </m:r>
                      </m:e>
                    </m:d>
                    <m:d>
                      <m:dPr>
                        <m:ctrlPr>
                          <a:rPr lang="en-US" altLang="ko-KR" sz="1700" b="0" i="1" smtClean="0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ko-KR" sz="1700" b="0" i="1" smtClean="0">
                                <a:latin typeface="Cambria Math" panose="02040503050406030204" pitchFamily="18" charset="0"/>
                                <a:ea typeface="나눔바른고딕" panose="020B0603020101020101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ko-KR" sz="1700" b="0" i="1" smtClean="0">
                                    <a:latin typeface="Cambria Math" panose="02040503050406030204" pitchFamily="18" charset="0"/>
                                    <a:ea typeface="나눔바른고딕" panose="020B0603020101020101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700" b="0" i="1" smtClean="0">
                                    <a:latin typeface="Cambria Math" panose="02040503050406030204" pitchFamily="18" charset="0"/>
                                    <a:ea typeface="나눔바른고딕" panose="020B0603020101020101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ko-KR" sz="1700" b="0" i="1" smtClean="0">
                                    <a:latin typeface="Cambria Math" panose="02040503050406030204" pitchFamily="18" charset="0"/>
                                    <a:ea typeface="나눔바른고딕" panose="020B0603020101020101"/>
                                  </a:rPr>
                                  <m:t>𝑛𝑐h𝑤</m:t>
                                </m:r>
                              </m:sub>
                            </m:sSub>
                            <m:r>
                              <a:rPr lang="en-US" altLang="ko-KR" sz="1700" b="0" i="1" smtClean="0">
                                <a:latin typeface="Cambria Math" panose="02040503050406030204" pitchFamily="18" charset="0"/>
                                <a:ea typeface="나눔바른고딕" panose="020B0603020101020101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ko-KR" sz="1700" b="0" i="1" smtClean="0">
                                    <a:latin typeface="Cambria Math" panose="02040503050406030204" pitchFamily="18" charset="0"/>
                                    <a:ea typeface="나눔바른고딕" panose="020B0603020101020101"/>
                                  </a:rPr>
                                </m:ctrlPr>
                              </m:sSubPr>
                              <m:e>
                                <m:r>
                                  <a:rPr lang="ko-KR" altLang="en-US" sz="1700" b="0" i="1" smtClean="0">
                                    <a:latin typeface="Cambria Math" panose="02040503050406030204" pitchFamily="18" charset="0"/>
                                    <a:ea typeface="나눔바른고딕" panose="020B0603020101020101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altLang="ko-KR" sz="1700" b="0" i="1" smtClean="0">
                                    <a:latin typeface="Cambria Math" panose="02040503050406030204" pitchFamily="18" charset="0"/>
                                    <a:ea typeface="나눔바른고딕" panose="020B0603020101020101"/>
                                  </a:rPr>
                                  <m:t>𝑛𝑐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ko-KR" sz="1700" b="0" i="1" smtClean="0">
                                    <a:latin typeface="Cambria Math" panose="02040503050406030204" pitchFamily="18" charset="0"/>
                                    <a:ea typeface="나눔바른고딕" panose="020B0603020101020101"/>
                                  </a:rPr>
                                </m:ctrlPr>
                              </m:dPr>
                              <m:e>
                                <m:r>
                                  <a:rPr lang="en-US" altLang="ko-KR" sz="1700" b="0" i="1" smtClean="0">
                                    <a:latin typeface="Cambria Math" panose="02040503050406030204" pitchFamily="18" charset="0"/>
                                    <a:ea typeface="나눔바른고딕" panose="020B0603020101020101"/>
                                  </a:rPr>
                                  <m:t>𝑥</m:t>
                                </m:r>
                              </m:e>
                            </m:d>
                          </m:num>
                          <m:den>
                            <m:sSub>
                              <m:sSubPr>
                                <m:ctrlPr>
                                  <a:rPr lang="en-US" altLang="ko-KR" sz="1700" b="0" i="1" smtClean="0">
                                    <a:latin typeface="Cambria Math" panose="02040503050406030204" pitchFamily="18" charset="0"/>
                                    <a:ea typeface="나눔바른고딕" panose="020B0603020101020101"/>
                                  </a:rPr>
                                </m:ctrlPr>
                              </m:sSubPr>
                              <m:e>
                                <m:r>
                                  <a:rPr lang="ko-KR" altLang="en-US" sz="1700" b="0" i="1" smtClean="0">
                                    <a:latin typeface="Cambria Math" panose="02040503050406030204" pitchFamily="18" charset="0"/>
                                    <a:ea typeface="나눔바른고딕" panose="020B0603020101020101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altLang="ko-KR" sz="1700" b="0" i="1" smtClean="0">
                                    <a:latin typeface="Cambria Math" panose="02040503050406030204" pitchFamily="18" charset="0"/>
                                    <a:ea typeface="나눔바른고딕" panose="020B0603020101020101"/>
                                  </a:rPr>
                                  <m:t>𝑛𝑐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ko-KR" sz="1700" b="0" i="1" smtClean="0">
                                    <a:latin typeface="Cambria Math" panose="02040503050406030204" pitchFamily="18" charset="0"/>
                                    <a:ea typeface="나눔바른고딕" panose="020B0603020101020101"/>
                                  </a:rPr>
                                </m:ctrlPr>
                              </m:dPr>
                              <m:e>
                                <m:r>
                                  <a:rPr lang="en-US" altLang="ko-KR" sz="1700" b="0" i="1" smtClean="0">
                                    <a:latin typeface="Cambria Math" panose="02040503050406030204" pitchFamily="18" charset="0"/>
                                    <a:ea typeface="나눔바른고딕" panose="020B0603020101020101"/>
                                  </a:rPr>
                                  <m:t>𝑥</m:t>
                                </m:r>
                              </m:e>
                            </m:d>
                          </m:den>
                        </m:f>
                      </m:e>
                    </m:d>
                    <m:r>
                      <a:rPr lang="en-US" altLang="ko-KR" sz="1700" b="0" i="1" smtClean="0">
                        <a:latin typeface="Cambria Math" panose="02040503050406030204" pitchFamily="18" charset="0"/>
                        <a:ea typeface="나눔바른고딕" panose="020B0603020101020101"/>
                      </a:rPr>
                      <m:t>+</m:t>
                    </m:r>
                    <m:sSub>
                      <m:sSubPr>
                        <m:ctrlPr>
                          <a:rPr lang="en-US" altLang="ko-KR" sz="1700" b="0" i="1" smtClean="0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</m:ctrlPr>
                      </m:sSubPr>
                      <m:e>
                        <m:r>
                          <a:rPr lang="ko-KR" altLang="en-US" sz="1700" b="0" i="1" smtClean="0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𝜇</m:t>
                        </m:r>
                      </m:e>
                      <m:sub>
                        <m:r>
                          <a:rPr lang="en-US" altLang="ko-KR" sz="1700" b="0" i="1" smtClean="0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𝑛𝑐</m:t>
                        </m:r>
                      </m:sub>
                    </m:sSub>
                    <m:d>
                      <m:dPr>
                        <m:ctrlPr>
                          <a:rPr lang="en-US" altLang="ko-KR" sz="1700" b="0" i="1" smtClean="0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</m:ctrlPr>
                      </m:dPr>
                      <m:e>
                        <m:r>
                          <a:rPr lang="en-US" altLang="ko-KR" sz="1700" b="0" i="1" smtClean="0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𝑦</m:t>
                        </m:r>
                      </m:e>
                    </m:d>
                    <m:r>
                      <a:rPr lang="en-US" altLang="ko-KR" sz="1700" b="0" i="1" smtClean="0">
                        <a:latin typeface="Cambria Math" panose="02040503050406030204" pitchFamily="18" charset="0"/>
                        <a:ea typeface="나눔바른고딕" panose="020B0603020101020101"/>
                      </a:rPr>
                      <m:t>           </m:t>
                    </m:r>
                    <m:d>
                      <m:dPr>
                        <m:ctrlPr>
                          <a:rPr lang="en-US" altLang="ko-KR" sz="1700" b="0" i="1" smtClean="0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</m:ctrlPr>
                      </m:dPr>
                      <m:e>
                        <m:r>
                          <a:rPr lang="en-US" altLang="ko-KR" sz="1700" b="0" i="1" smtClean="0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𝑥</m:t>
                        </m:r>
                        <m:r>
                          <a:rPr lang="en-US" altLang="ko-KR" sz="1700" b="0" i="1" smtClean="0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,</m:t>
                        </m:r>
                        <m:r>
                          <a:rPr lang="en-US" altLang="ko-KR" sz="1700" b="0" i="1" smtClean="0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𝑦</m:t>
                        </m:r>
                        <m:r>
                          <a:rPr lang="en-US" altLang="ko-KR" sz="1700" b="0" i="1" smtClean="0">
                            <a:latin typeface="Cambria Math" panose="02040503050406030204" pitchFamily="18" charset="0"/>
                            <a:ea typeface="나눔바른고딕" panose="020B0603020101020101"/>
                          </a:rPr>
                          <m:t> ∈</m:t>
                        </m:r>
                        <m:sSup>
                          <m:sSupPr>
                            <m:ctrlPr>
                              <a:rPr lang="en-US" altLang="ko-KR" sz="17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17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ℝ</m:t>
                            </m:r>
                          </m:e>
                          <m:sup>
                            <m:r>
                              <a:rPr lang="en-US" altLang="ko-KR" sz="17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altLang="ko-KR" sz="17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×</m:t>
                            </m:r>
                            <m:r>
                              <a:rPr lang="en-US" altLang="ko-KR" sz="17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</m:t>
                            </m:r>
                            <m:r>
                              <a:rPr lang="en-US" altLang="ko-KR" sz="17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×</m:t>
                            </m:r>
                            <m:r>
                              <a:rPr lang="en-US" altLang="ko-KR" sz="17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𝐻</m:t>
                            </m:r>
                            <m:r>
                              <a:rPr lang="en-US" altLang="ko-KR" sz="17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×</m:t>
                            </m:r>
                            <m:r>
                              <a:rPr lang="en-US" altLang="ko-KR" sz="17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𝑊</m:t>
                            </m:r>
                          </m:sup>
                        </m:sSup>
                      </m:e>
                    </m:d>
                  </m:oMath>
                </a14:m>
                <a:endParaRPr lang="en-US" altLang="ko-KR" sz="1700" b="0" dirty="0">
                  <a:ea typeface="Cambria Math" panose="02040503050406030204" pitchFamily="18" charset="0"/>
                </a:endParaRPr>
              </a:p>
              <a:p>
                <a:pPr marL="285750" indent="-285750" algn="l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ko-KR" sz="1700" dirty="0">
                  <a:ea typeface="나눔바른고딕" panose="020B0603020101020101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CE33EAB-0AF8-418E-9245-239A2BF621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524" y="1342985"/>
                <a:ext cx="8856476" cy="3437801"/>
              </a:xfrm>
              <a:prstGeom prst="rect">
                <a:avLst/>
              </a:prstGeom>
              <a:blipFill>
                <a:blip r:embed="rId2"/>
                <a:stretch>
                  <a:fillRect l="-34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CF83DA97-04C1-4332-9BB3-CE8FC467AAB8}"/>
              </a:ext>
            </a:extLst>
          </p:cNvPr>
          <p:cNvSpPr txBox="1"/>
          <p:nvPr/>
        </p:nvSpPr>
        <p:spPr>
          <a:xfrm>
            <a:off x="0" y="829171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ea typeface="나눔바른고딕" panose="020B0603020101020101" pitchFamily="50" charset="-127"/>
              </a:rPr>
              <a:t>Network architecture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44466309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-COLOR-A23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8B2A3"/>
      </a:accent1>
      <a:accent2>
        <a:srgbClr val="A4B4EA"/>
      </a:accent2>
      <a:accent3>
        <a:srgbClr val="98DFBB"/>
      </a:accent3>
      <a:accent4>
        <a:srgbClr val="9AD3E9"/>
      </a:accent4>
      <a:accent5>
        <a:srgbClr val="576868"/>
      </a:accent5>
      <a:accent6>
        <a:srgbClr val="CBCBCB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tents Slide Master">
  <a:themeElements>
    <a:clrScheme name="ALLPPT-COLOR-A23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8B2A3"/>
      </a:accent1>
      <a:accent2>
        <a:srgbClr val="A4B4EA"/>
      </a:accent2>
      <a:accent3>
        <a:srgbClr val="9AD3E9"/>
      </a:accent3>
      <a:accent4>
        <a:srgbClr val="98DFBB"/>
      </a:accent4>
      <a:accent5>
        <a:srgbClr val="CBCBCB"/>
      </a:accent5>
      <a:accent6>
        <a:srgbClr val="576868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9AD3E9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Section Break Slide Master">
  <a:themeElements>
    <a:clrScheme name="ALLPPT-COLOR-A23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8B2A3"/>
      </a:accent1>
      <a:accent2>
        <a:srgbClr val="A4B4EA"/>
      </a:accent2>
      <a:accent3>
        <a:srgbClr val="9AD3E9"/>
      </a:accent3>
      <a:accent4>
        <a:srgbClr val="98DFBB"/>
      </a:accent4>
      <a:accent5>
        <a:srgbClr val="CBCBCB"/>
      </a:accent5>
      <a:accent6>
        <a:srgbClr val="576868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15380</TotalTime>
  <Words>846</Words>
  <Application>Microsoft Office PowerPoint</Application>
  <PresentationFormat>화면 슬라이드 쇼(16:9)</PresentationFormat>
  <Paragraphs>152</Paragraphs>
  <Slides>20</Slides>
  <Notes>9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20</vt:i4>
      </vt:variant>
    </vt:vector>
  </HeadingPairs>
  <TitlesOfParts>
    <vt:vector size="27" baseType="lpstr">
      <vt:lpstr>Cambria Math</vt:lpstr>
      <vt:lpstr>Arial</vt:lpstr>
      <vt:lpstr>Wingdings</vt:lpstr>
      <vt:lpstr>맑은 고딕</vt:lpstr>
      <vt:lpstr>Cover and End Slide Master</vt:lpstr>
      <vt:lpstr>Contents Slide Master</vt:lpstr>
      <vt:lpstr>Section Break Slide Master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GoogleSlidesPPT.com;Allppt.com</dc:creator>
  <cp:lastModifiedBy>Windows 사용자</cp:lastModifiedBy>
  <cp:revision>613</cp:revision>
  <dcterms:created xsi:type="dcterms:W3CDTF">2016-12-05T23:26:54Z</dcterms:created>
  <dcterms:modified xsi:type="dcterms:W3CDTF">2021-06-18T04:51:16Z</dcterms:modified>
</cp:coreProperties>
</file>